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1053" r:id="rId3"/>
    <p:sldId id="1054" r:id="rId4"/>
    <p:sldId id="1049" r:id="rId5"/>
    <p:sldId id="1050" r:id="rId6"/>
    <p:sldId id="1052" r:id="rId7"/>
    <p:sldId id="1051" r:id="rId8"/>
    <p:sldId id="316" r:id="rId9"/>
    <p:sldId id="1055" r:id="rId10"/>
    <p:sldId id="1056" r:id="rId11"/>
    <p:sldId id="543" r:id="rId12"/>
    <p:sldId id="463" r:id="rId13"/>
    <p:sldId id="1047" r:id="rId14"/>
    <p:sldId id="1045" r:id="rId15"/>
    <p:sldId id="1048" r:id="rId16"/>
    <p:sldId id="1057" r:id="rId17"/>
    <p:sldId id="1058" r:id="rId18"/>
    <p:sldId id="311" r:id="rId19"/>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5630" autoAdjust="0"/>
  </p:normalViewPr>
  <p:slideViewPr>
    <p:cSldViewPr snapToGrid="0">
      <p:cViewPr varScale="1">
        <p:scale>
          <a:sx n="55" d="100"/>
          <a:sy n="55" d="100"/>
        </p:scale>
        <p:origin x="185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336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229E6A4-D4D4-4298-A88D-6E3CA1051FFD}" type="datetimeFigureOut">
              <a:rPr lang="en-GB" smtClean="0"/>
              <a:t>03/03/2026</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EACFC08-6D0F-40CF-9A2E-8CACB77CE8E0}" type="slidenum">
              <a:rPr lang="en-GB" smtClean="0"/>
              <a:t>‹#›</a:t>
            </a:fld>
            <a:endParaRPr lang="en-GB"/>
          </a:p>
        </p:txBody>
      </p:sp>
    </p:spTree>
    <p:extLst>
      <p:ext uri="{BB962C8B-B14F-4D97-AF65-F5344CB8AC3E}">
        <p14:creationId xmlns:p14="http://schemas.microsoft.com/office/powerpoint/2010/main" val="27410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ACFC08-6D0F-40CF-9A2E-8CACB77CE8E0}" type="slidenum">
              <a:rPr lang="en-GB" smtClean="0"/>
              <a:t>1</a:t>
            </a:fld>
            <a:endParaRPr lang="en-GB"/>
          </a:p>
        </p:txBody>
      </p:sp>
    </p:spTree>
    <p:extLst>
      <p:ext uri="{BB962C8B-B14F-4D97-AF65-F5344CB8AC3E}">
        <p14:creationId xmlns:p14="http://schemas.microsoft.com/office/powerpoint/2010/main" val="784504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ACD6F-870C-2344-1959-B597703C875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E1F538-B5E9-BB33-8258-4BB058176B5D}"/>
              </a:ext>
            </a:extLst>
          </p:cNvPr>
          <p:cNvSpPr>
            <a:spLocks noGrp="1"/>
          </p:cNvSpPr>
          <p:nvPr>
            <p:ph type="hdr" sz="quarter"/>
          </p:nvPr>
        </p:nvSpPr>
        <p:spPr>
          <a:xfrm>
            <a:off x="0" y="4"/>
            <a:ext cx="4211487" cy="466266"/>
          </a:xfrm>
          <a:prstGeom prst="rect">
            <a:avLst/>
          </a:prstGeom>
        </p:spPr>
        <p:txBody>
          <a:bodyPr vert="horz" lIns="107345" tIns="53673" rIns="107345" bIns="53673" rtlCol="0"/>
          <a:lstStyle>
            <a:lvl1pPr algn="l">
              <a:defRPr sz="1400"/>
            </a:lvl1pPr>
          </a:lstStyle>
          <a:p>
            <a:endParaRPr lang="cs-CZ"/>
          </a:p>
        </p:txBody>
      </p:sp>
      <p:sp>
        <p:nvSpPr>
          <p:cNvPr id="3" name="Date Placeholder 2">
            <a:extLst>
              <a:ext uri="{FF2B5EF4-FFF2-40B4-BE49-F238E27FC236}">
                <a16:creationId xmlns:a16="http://schemas.microsoft.com/office/drawing/2014/main" id="{E32B41A9-AF51-8BC6-D16D-24CEB921956E}"/>
              </a:ext>
            </a:extLst>
          </p:cNvPr>
          <p:cNvSpPr>
            <a:spLocks noGrp="1"/>
          </p:cNvSpPr>
          <p:nvPr>
            <p:ph type="dt" idx="1"/>
          </p:nvPr>
        </p:nvSpPr>
        <p:spPr>
          <a:xfrm>
            <a:off x="5505645" y="4"/>
            <a:ext cx="4211487" cy="466266"/>
          </a:xfrm>
          <a:prstGeom prst="rect">
            <a:avLst/>
          </a:prstGeom>
        </p:spPr>
        <p:txBody>
          <a:bodyPr vert="horz" lIns="107345" tIns="53673" rIns="107345" bIns="53673" rtlCol="0"/>
          <a:lstStyle>
            <a:lvl1pPr algn="r">
              <a:defRPr sz="1400"/>
            </a:lvl1pPr>
          </a:lstStyle>
          <a:p>
            <a:fld id="{66D80053-A0EE-4947-95CA-8E4EC20BC0D4}" type="datetime1">
              <a:rPr lang="en-GB" smtClean="0"/>
              <a:t>03/03/2026</a:t>
            </a:fld>
            <a:endParaRPr lang="cs-CZ"/>
          </a:p>
        </p:txBody>
      </p:sp>
      <p:sp>
        <p:nvSpPr>
          <p:cNvPr id="4" name="Slide Image Placeholder 3">
            <a:extLst>
              <a:ext uri="{FF2B5EF4-FFF2-40B4-BE49-F238E27FC236}">
                <a16:creationId xmlns:a16="http://schemas.microsoft.com/office/drawing/2014/main" id="{8F9B352D-5F39-8AAF-433D-E7DE32B6E7F1}"/>
              </a:ext>
            </a:extLst>
          </p:cNvPr>
          <p:cNvSpPr>
            <a:spLocks noGrp="1" noRot="1" noChangeAspect="1"/>
          </p:cNvSpPr>
          <p:nvPr>
            <p:ph type="sldImg" idx="2"/>
          </p:nvPr>
        </p:nvSpPr>
        <p:spPr>
          <a:xfrm>
            <a:off x="452438" y="817563"/>
            <a:ext cx="6197600" cy="3487737"/>
          </a:xfrm>
          <a:prstGeom prst="rect">
            <a:avLst/>
          </a:prstGeom>
          <a:noFill/>
          <a:ln w="12700">
            <a:solidFill>
              <a:prstClr val="black"/>
            </a:solidFill>
          </a:ln>
        </p:spPr>
        <p:txBody>
          <a:bodyPr vert="horz" lIns="107345" tIns="53673" rIns="107345" bIns="53673" rtlCol="0" anchor="ctr"/>
          <a:lstStyle/>
          <a:p>
            <a:endParaRPr lang="cs-CZ"/>
          </a:p>
        </p:txBody>
      </p:sp>
      <p:sp>
        <p:nvSpPr>
          <p:cNvPr id="5" name="Notes Placeholder 4">
            <a:extLst>
              <a:ext uri="{FF2B5EF4-FFF2-40B4-BE49-F238E27FC236}">
                <a16:creationId xmlns:a16="http://schemas.microsoft.com/office/drawing/2014/main" id="{1A22256F-7857-5234-08C0-F062EB0F364D}"/>
              </a:ext>
            </a:extLst>
          </p:cNvPr>
          <p:cNvSpPr>
            <a:spLocks noGrp="1"/>
          </p:cNvSpPr>
          <p:nvPr>
            <p:ph type="body" sz="quarter" idx="3"/>
          </p:nvPr>
        </p:nvSpPr>
        <p:spPr>
          <a:xfrm>
            <a:off x="971883" y="4420900"/>
            <a:ext cx="5678155" cy="4189926"/>
          </a:xfrm>
          <a:prstGeom prst="rect">
            <a:avLst/>
          </a:prstGeom>
        </p:spPr>
        <p:txBody>
          <a:bodyPr vert="horz" lIns="107345" tIns="53673" rIns="107345" bIns="53673" rtlCol="0"/>
          <a:lstStyle/>
          <a:p>
            <a:pPr lvl="0"/>
            <a:endParaRPr lang="en-US" dirty="0"/>
          </a:p>
        </p:txBody>
      </p:sp>
      <p:sp>
        <p:nvSpPr>
          <p:cNvPr id="6" name="Footer Placeholder 5">
            <a:extLst>
              <a:ext uri="{FF2B5EF4-FFF2-40B4-BE49-F238E27FC236}">
                <a16:creationId xmlns:a16="http://schemas.microsoft.com/office/drawing/2014/main" id="{8763A196-4A53-B95E-2A21-C74B673508D3}"/>
              </a:ext>
            </a:extLst>
          </p:cNvPr>
          <p:cNvSpPr>
            <a:spLocks noGrp="1"/>
          </p:cNvSpPr>
          <p:nvPr>
            <p:ph type="ftr" sz="quarter" idx="4"/>
          </p:nvPr>
        </p:nvSpPr>
        <p:spPr>
          <a:xfrm>
            <a:off x="0" y="8841801"/>
            <a:ext cx="4211487" cy="464110"/>
          </a:xfrm>
          <a:prstGeom prst="rect">
            <a:avLst/>
          </a:prstGeom>
        </p:spPr>
        <p:txBody>
          <a:bodyPr vert="horz" lIns="107345" tIns="53673" rIns="107345" bIns="53673" rtlCol="0" anchor="b"/>
          <a:lstStyle>
            <a:lvl1pPr algn="l">
              <a:defRPr sz="1400"/>
            </a:lvl1pPr>
          </a:lstStyle>
          <a:p>
            <a:endParaRPr lang="cs-CZ"/>
          </a:p>
        </p:txBody>
      </p:sp>
      <p:sp>
        <p:nvSpPr>
          <p:cNvPr id="7" name="Slide Number Placeholder 6">
            <a:extLst>
              <a:ext uri="{FF2B5EF4-FFF2-40B4-BE49-F238E27FC236}">
                <a16:creationId xmlns:a16="http://schemas.microsoft.com/office/drawing/2014/main" id="{F46744FE-7363-D8DF-C38E-1D0BC9873257}"/>
              </a:ext>
            </a:extLst>
          </p:cNvPr>
          <p:cNvSpPr>
            <a:spLocks noGrp="1"/>
          </p:cNvSpPr>
          <p:nvPr>
            <p:ph type="sldNum" sz="quarter" idx="5"/>
          </p:nvPr>
        </p:nvSpPr>
        <p:spPr>
          <a:xfrm>
            <a:off x="5505645" y="8841801"/>
            <a:ext cx="4211487" cy="464110"/>
          </a:xfrm>
          <a:prstGeom prst="rect">
            <a:avLst/>
          </a:prstGeom>
        </p:spPr>
        <p:txBody>
          <a:bodyPr vert="horz" lIns="107345" tIns="53673" rIns="107345" bIns="53673" rtlCol="0" anchor="b"/>
          <a:lstStyle>
            <a:lvl1pPr algn="r">
              <a:defRPr sz="1400"/>
            </a:lvl1pPr>
          </a:lstStyle>
          <a:p>
            <a:fld id="{871B2431-D351-4C6E-A3CF-9DFAC0E3E050}" type="slidenum">
              <a:rPr lang="cs-CZ" smtClean="0"/>
              <a:t>10</a:t>
            </a:fld>
            <a:endParaRPr lang="cs-CZ"/>
          </a:p>
        </p:txBody>
      </p:sp>
    </p:spTree>
    <p:extLst>
      <p:ext uri="{BB962C8B-B14F-4D97-AF65-F5344CB8AC3E}">
        <p14:creationId xmlns:p14="http://schemas.microsoft.com/office/powerpoint/2010/main" val="84380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dirty="0"/>
              <a:t>Example of an activity on my foundation course </a:t>
            </a: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
        <p:nvSpPr>
          <p:cNvPr id="5" name="Date Placeholder 4">
            <a:extLst>
              <a:ext uri="{FF2B5EF4-FFF2-40B4-BE49-F238E27FC236}">
                <a16:creationId xmlns:a16="http://schemas.microsoft.com/office/drawing/2014/main" id="{C0DF79E5-E7DF-72EE-14AB-97AB9C8A456F}"/>
              </a:ext>
            </a:extLst>
          </p:cNvPr>
          <p:cNvSpPr>
            <a:spLocks noGrp="1"/>
          </p:cNvSpPr>
          <p:nvPr>
            <p:ph type="dt" idx="1"/>
          </p:nvPr>
        </p:nvSpPr>
        <p:spPr/>
        <p:txBody>
          <a:bodyPr/>
          <a:lstStyle/>
          <a:p>
            <a:fld id="{840A1D5B-C07F-42D4-A275-5848B66FD681}" type="datetime1">
              <a:rPr lang="en-GB" smtClean="0"/>
              <a:t>03/03/2026</a:t>
            </a:fld>
            <a:endParaRPr lang="en-GB"/>
          </a:p>
        </p:txBody>
      </p:sp>
    </p:spTree>
    <p:extLst>
      <p:ext uri="{BB962C8B-B14F-4D97-AF65-F5344CB8AC3E}">
        <p14:creationId xmlns:p14="http://schemas.microsoft.com/office/powerpoint/2010/main" val="137680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8363" indent="-268363">
              <a:buFont typeface="+mj-lt"/>
              <a:buAutoNum type="arabicPeriod"/>
            </a:pPr>
            <a:endParaRPr lang="en-US" dirty="0"/>
          </a:p>
          <a:p>
            <a:pPr marL="268363" indent="-268363">
              <a:buFont typeface="+mj-lt"/>
              <a:buAutoNum type="arabicPeriod"/>
            </a:pPr>
            <a:endParaRPr lang="en-US" dirty="0"/>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
        <p:nvSpPr>
          <p:cNvPr id="5" name="Date Placeholder 4">
            <a:extLst>
              <a:ext uri="{FF2B5EF4-FFF2-40B4-BE49-F238E27FC236}">
                <a16:creationId xmlns:a16="http://schemas.microsoft.com/office/drawing/2014/main" id="{88B843C3-B73B-BB0D-6ED9-DB8B5B5AB130}"/>
              </a:ext>
            </a:extLst>
          </p:cNvPr>
          <p:cNvSpPr>
            <a:spLocks noGrp="1"/>
          </p:cNvSpPr>
          <p:nvPr>
            <p:ph type="dt" idx="1"/>
          </p:nvPr>
        </p:nvSpPr>
        <p:spPr/>
        <p:txBody>
          <a:bodyPr/>
          <a:lstStyle/>
          <a:p>
            <a:fld id="{F87E0D1F-3FF3-4ABB-843A-570613B2E4C6}" type="datetime1">
              <a:rPr lang="en-GB" smtClean="0"/>
              <a:t>03/03/2026</a:t>
            </a:fld>
            <a:endParaRPr lang="en-GB"/>
          </a:p>
        </p:txBody>
      </p:sp>
    </p:spTree>
    <p:extLst>
      <p:ext uri="{BB962C8B-B14F-4D97-AF65-F5344CB8AC3E}">
        <p14:creationId xmlns:p14="http://schemas.microsoft.com/office/powerpoint/2010/main" val="72169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68BF4-5FEB-96CD-49C2-47AFC8EBE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5C890-0277-84AB-10AF-A3C287A8B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7C37A-8B43-5984-6848-D9D3DB34F275}"/>
              </a:ext>
            </a:extLst>
          </p:cNvPr>
          <p:cNvSpPr>
            <a:spLocks noGrp="1"/>
          </p:cNvSpPr>
          <p:nvPr>
            <p:ph type="body" idx="1"/>
          </p:nvPr>
        </p:nvSpPr>
        <p:spPr/>
        <p:txBody>
          <a:bodyPr/>
          <a:lstStyle/>
          <a:p>
            <a:pPr marL="457200" indent="-457200">
              <a:buFont typeface="Arial" panose="020B0604020202020204" pitchFamily="34" charset="0"/>
              <a:buChar char="•"/>
            </a:pPr>
            <a:r>
              <a:rPr lang="en-GB" sz="2800" dirty="0"/>
              <a:t>Start as if doing all, then move to limited providers </a:t>
            </a:r>
          </a:p>
          <a:p>
            <a:pPr marL="457200" indent="-457200">
              <a:buFont typeface="Arial" panose="020B0604020202020204" pitchFamily="34" charset="0"/>
              <a:buChar char="•"/>
            </a:pPr>
            <a:r>
              <a:rPr lang="en-GB" sz="2800" dirty="0"/>
              <a:t>Adding </a:t>
            </a:r>
            <a:r>
              <a:rPr lang="en-GB" sz="2800" dirty="0" err="1"/>
              <a:t>chik</a:t>
            </a:r>
            <a:r>
              <a:rPr lang="en-GB" sz="2800" dirty="0"/>
              <a:t> – perhaps preference for </a:t>
            </a:r>
            <a:r>
              <a:rPr lang="en-GB" sz="2800" dirty="0" err="1"/>
              <a:t>vimkunya</a:t>
            </a:r>
            <a:r>
              <a:rPr lang="en-GB" sz="2800" dirty="0"/>
              <a:t> – no advantage to live at this late stage – still good immediate immunogenicity </a:t>
            </a:r>
          </a:p>
          <a:p>
            <a:pPr marL="457200" indent="-457200">
              <a:buFont typeface="Arial" panose="020B0604020202020204" pitchFamily="34" charset="0"/>
              <a:buChar char="•"/>
            </a:pPr>
            <a:r>
              <a:rPr lang="en-GB" sz="2800" dirty="0"/>
              <a:t>What if he had BCG – separate arms for 3 months after </a:t>
            </a:r>
          </a:p>
          <a:p>
            <a:endParaRPr lang="en-GB" dirty="0"/>
          </a:p>
        </p:txBody>
      </p:sp>
      <p:sp>
        <p:nvSpPr>
          <p:cNvPr id="4" name="Slide Number Placeholder 3">
            <a:extLst>
              <a:ext uri="{FF2B5EF4-FFF2-40B4-BE49-F238E27FC236}">
                <a16:creationId xmlns:a16="http://schemas.microsoft.com/office/drawing/2014/main" id="{20F55170-500D-8ED4-D2D3-F5D394C7BDBC}"/>
              </a:ext>
            </a:extLst>
          </p:cNvPr>
          <p:cNvSpPr>
            <a:spLocks noGrp="1"/>
          </p:cNvSpPr>
          <p:nvPr>
            <p:ph type="sldNum" sz="quarter" idx="5"/>
          </p:nvPr>
        </p:nvSpPr>
        <p:spPr/>
        <p:txBody>
          <a:bodyPr/>
          <a:lstStyle/>
          <a:p>
            <a:fld id="{871B2431-D351-4C6E-A3CF-9DFAC0E3E050}" type="slidenum">
              <a:rPr lang="cs-CZ" smtClean="0"/>
              <a:t>13</a:t>
            </a:fld>
            <a:endParaRPr lang="cs-CZ"/>
          </a:p>
        </p:txBody>
      </p:sp>
      <p:sp>
        <p:nvSpPr>
          <p:cNvPr id="5" name="Date Placeholder 4">
            <a:extLst>
              <a:ext uri="{FF2B5EF4-FFF2-40B4-BE49-F238E27FC236}">
                <a16:creationId xmlns:a16="http://schemas.microsoft.com/office/drawing/2014/main" id="{FF851339-5BBC-9FC3-EBB6-AA4FF9511ADF}"/>
              </a:ext>
            </a:extLst>
          </p:cNvPr>
          <p:cNvSpPr>
            <a:spLocks noGrp="1"/>
          </p:cNvSpPr>
          <p:nvPr>
            <p:ph type="dt" idx="1"/>
          </p:nvPr>
        </p:nvSpPr>
        <p:spPr/>
        <p:txBody>
          <a:bodyPr/>
          <a:lstStyle/>
          <a:p>
            <a:fld id="{80C6EB1D-3E20-44D4-8520-E1CA7208FDEF}" type="datetime1">
              <a:rPr lang="en-GB" smtClean="0"/>
              <a:t>03/03/2026</a:t>
            </a:fld>
            <a:endParaRPr lang="en-GB"/>
          </a:p>
        </p:txBody>
      </p:sp>
    </p:spTree>
    <p:extLst>
      <p:ext uri="{BB962C8B-B14F-4D97-AF65-F5344CB8AC3E}">
        <p14:creationId xmlns:p14="http://schemas.microsoft.com/office/powerpoint/2010/main" val="3541066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6C51-F14A-01D7-1B14-F53920DD5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8262D-E670-2479-E745-0F34A43AD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923E3-9B52-4CBB-5B16-3D973259AD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131672-0783-F676-AB98-10357CA1545B}"/>
              </a:ext>
            </a:extLst>
          </p:cNvPr>
          <p:cNvSpPr>
            <a:spLocks noGrp="1"/>
          </p:cNvSpPr>
          <p:nvPr>
            <p:ph type="sldNum" sz="quarter" idx="5"/>
          </p:nvPr>
        </p:nvSpPr>
        <p:spPr/>
        <p:txBody>
          <a:bodyPr/>
          <a:lstStyle/>
          <a:p>
            <a:fld id="{871B2431-D351-4C6E-A3CF-9DFAC0E3E050}" type="slidenum">
              <a:rPr lang="cs-CZ" smtClean="0"/>
              <a:t>14</a:t>
            </a:fld>
            <a:endParaRPr lang="cs-CZ"/>
          </a:p>
        </p:txBody>
      </p:sp>
      <p:sp>
        <p:nvSpPr>
          <p:cNvPr id="5" name="Date Placeholder 4">
            <a:extLst>
              <a:ext uri="{FF2B5EF4-FFF2-40B4-BE49-F238E27FC236}">
                <a16:creationId xmlns:a16="http://schemas.microsoft.com/office/drawing/2014/main" id="{E66B5D8B-31AE-EEEC-D42B-22CB102B1B2F}"/>
              </a:ext>
            </a:extLst>
          </p:cNvPr>
          <p:cNvSpPr>
            <a:spLocks noGrp="1"/>
          </p:cNvSpPr>
          <p:nvPr>
            <p:ph type="dt" idx="1"/>
          </p:nvPr>
        </p:nvSpPr>
        <p:spPr/>
        <p:txBody>
          <a:bodyPr/>
          <a:lstStyle/>
          <a:p>
            <a:fld id="{CBD4C7BF-8832-4645-A020-43BACCF39206}" type="datetime1">
              <a:rPr lang="en-GB" smtClean="0"/>
              <a:t>03/03/2026</a:t>
            </a:fld>
            <a:endParaRPr lang="en-GB"/>
          </a:p>
        </p:txBody>
      </p:sp>
    </p:spTree>
    <p:extLst>
      <p:ext uri="{BB962C8B-B14F-4D97-AF65-F5344CB8AC3E}">
        <p14:creationId xmlns:p14="http://schemas.microsoft.com/office/powerpoint/2010/main" val="908659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968A-8393-1449-102B-FC5C08EFB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DB929-CEE6-15E6-32BC-CC604DE4C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12960-B9A6-8B75-835A-0C428DE2E32C}"/>
              </a:ext>
            </a:extLst>
          </p:cNvPr>
          <p:cNvSpPr>
            <a:spLocks noGrp="1"/>
          </p:cNvSpPr>
          <p:nvPr>
            <p:ph type="body" idx="1"/>
          </p:nvPr>
        </p:nvSpPr>
        <p:spPr>
          <a:xfrm>
            <a:off x="482600" y="4925407"/>
            <a:ext cx="5911057" cy="5018693"/>
          </a:xfrm>
        </p:spPr>
        <p:txBody>
          <a:bodyPr/>
          <a:lstStyle/>
          <a:p>
            <a:r>
              <a:rPr lang="en-GB" sz="1800" dirty="0"/>
              <a:t>If two live vaccines are given on different days but within 4 weeks:</a:t>
            </a:r>
          </a:p>
          <a:p>
            <a:r>
              <a:rPr lang="en-GB" sz="1800" dirty="0"/>
              <a:t>The first vaccine induces innate immune responses (interferon etc.)</a:t>
            </a:r>
          </a:p>
          <a:p>
            <a:r>
              <a:rPr lang="en-GB" sz="1800" b="1" dirty="0"/>
              <a:t>What do interferons do?</a:t>
            </a:r>
          </a:p>
          <a:p>
            <a:r>
              <a:rPr lang="en-GB" sz="1800" dirty="0"/>
              <a:t>They basically tell surrounding cells:</a:t>
            </a:r>
          </a:p>
          <a:p>
            <a:r>
              <a:rPr lang="en-GB" sz="1800" dirty="0"/>
              <a:t>“Virus incoming — lock down now.”</a:t>
            </a:r>
          </a:p>
          <a:p>
            <a:r>
              <a:rPr lang="en-GB" sz="1800" dirty="0"/>
              <a:t>They cause nearby cells to:</a:t>
            </a:r>
          </a:p>
          <a:p>
            <a:pPr marL="171450" indent="-171450">
              <a:buFont typeface="Arial" panose="020B0604020202020204" pitchFamily="34" charset="0"/>
              <a:buChar char="•"/>
            </a:pPr>
            <a:r>
              <a:rPr lang="en-GB" sz="1800" dirty="0"/>
              <a:t>switch on antiviral genes</a:t>
            </a:r>
          </a:p>
          <a:p>
            <a:pPr marL="171450" indent="-171450">
              <a:buFont typeface="Arial" panose="020B0604020202020204" pitchFamily="34" charset="0"/>
              <a:buChar char="•"/>
            </a:pPr>
            <a:r>
              <a:rPr lang="en-GB" sz="1800" dirty="0"/>
              <a:t>reduce viral replication ability</a:t>
            </a:r>
          </a:p>
          <a:p>
            <a:pPr marL="171450" indent="-171450">
              <a:buFont typeface="Arial" panose="020B0604020202020204" pitchFamily="34" charset="0"/>
              <a:buChar char="•"/>
            </a:pPr>
            <a:r>
              <a:rPr lang="en-GB" sz="1800" dirty="0"/>
              <a:t>make it harder for viruses to enter cells</a:t>
            </a:r>
          </a:p>
          <a:p>
            <a:pPr marL="171450" indent="-171450">
              <a:buFont typeface="Arial" panose="020B0604020202020204" pitchFamily="34" charset="0"/>
              <a:buChar char="•"/>
            </a:pPr>
            <a:r>
              <a:rPr lang="en-GB" sz="1800" dirty="0"/>
              <a:t>activate natural killer cells</a:t>
            </a:r>
          </a:p>
          <a:p>
            <a:r>
              <a:rPr lang="en-GB" sz="1800" dirty="0"/>
              <a:t>So the body becomes temporarily </a:t>
            </a:r>
            <a:r>
              <a:rPr lang="en-GB" sz="1800" b="1" dirty="0"/>
              <a:t>resistant to viral replication</a:t>
            </a:r>
            <a:endParaRPr lang="en-GB" sz="1800" dirty="0"/>
          </a:p>
          <a:p>
            <a:endParaRPr lang="en-GB" sz="1800" dirty="0"/>
          </a:p>
          <a:p>
            <a:r>
              <a:rPr lang="en-GB" sz="1800" dirty="0"/>
              <a:t>This may blunt replication of the second vaccine virus</a:t>
            </a:r>
          </a:p>
          <a:p>
            <a:r>
              <a:rPr lang="en-GB" sz="1800" dirty="0"/>
              <a:t>Result = potentially reduced immunogenicity</a:t>
            </a:r>
          </a:p>
          <a:p>
            <a:r>
              <a:rPr lang="en-GB" sz="1800" dirty="0"/>
              <a:t>That’s the theoretical concern.</a:t>
            </a:r>
          </a:p>
          <a:p>
            <a:endParaRPr lang="en-GB" dirty="0"/>
          </a:p>
        </p:txBody>
      </p:sp>
      <p:sp>
        <p:nvSpPr>
          <p:cNvPr id="4" name="Slide Number Placeholder 3">
            <a:extLst>
              <a:ext uri="{FF2B5EF4-FFF2-40B4-BE49-F238E27FC236}">
                <a16:creationId xmlns:a16="http://schemas.microsoft.com/office/drawing/2014/main" id="{65B48F43-DC0C-291C-405A-2DB4213F6CE9}"/>
              </a:ext>
            </a:extLst>
          </p:cNvPr>
          <p:cNvSpPr>
            <a:spLocks noGrp="1"/>
          </p:cNvSpPr>
          <p:nvPr>
            <p:ph type="sldNum" sz="quarter" idx="5"/>
          </p:nvPr>
        </p:nvSpPr>
        <p:spPr/>
        <p:txBody>
          <a:bodyPr/>
          <a:lstStyle/>
          <a:p>
            <a:fld id="{871B2431-D351-4C6E-A3CF-9DFAC0E3E050}" type="slidenum">
              <a:rPr lang="cs-CZ" smtClean="0"/>
              <a:t>15</a:t>
            </a:fld>
            <a:endParaRPr lang="cs-CZ" dirty="0"/>
          </a:p>
        </p:txBody>
      </p:sp>
      <p:sp>
        <p:nvSpPr>
          <p:cNvPr id="5" name="Date Placeholder 4">
            <a:extLst>
              <a:ext uri="{FF2B5EF4-FFF2-40B4-BE49-F238E27FC236}">
                <a16:creationId xmlns:a16="http://schemas.microsoft.com/office/drawing/2014/main" id="{11FC554C-A85C-45C1-66E2-9FE1B4D4AD92}"/>
              </a:ext>
            </a:extLst>
          </p:cNvPr>
          <p:cNvSpPr>
            <a:spLocks noGrp="1"/>
          </p:cNvSpPr>
          <p:nvPr>
            <p:ph type="dt" idx="1"/>
          </p:nvPr>
        </p:nvSpPr>
        <p:spPr/>
        <p:txBody>
          <a:bodyPr/>
          <a:lstStyle/>
          <a:p>
            <a:fld id="{CBD4C7BF-8832-4645-A020-43BACCF39206}" type="datetime1">
              <a:rPr lang="en-GB" smtClean="0"/>
              <a:t>03/03/2026</a:t>
            </a:fld>
            <a:endParaRPr lang="en-GB"/>
          </a:p>
        </p:txBody>
      </p:sp>
    </p:spTree>
    <p:extLst>
      <p:ext uri="{BB962C8B-B14F-4D97-AF65-F5344CB8AC3E}">
        <p14:creationId xmlns:p14="http://schemas.microsoft.com/office/powerpoint/2010/main" val="414472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2945C-EA29-F430-FE9F-ADA50C403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C46B2-FBF7-A1A7-C64B-B4FE3367D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E00F4-7FF7-D77F-2482-9E94AEBE357D}"/>
              </a:ext>
            </a:extLst>
          </p:cNvPr>
          <p:cNvSpPr>
            <a:spLocks noGrp="1"/>
          </p:cNvSpPr>
          <p:nvPr>
            <p:ph type="body" idx="1"/>
          </p:nvPr>
        </p:nvSpPr>
        <p:spPr/>
        <p:txBody>
          <a:bodyPr/>
          <a:lstStyle/>
          <a:p>
            <a:endParaRPr lang="en-GB" sz="3200" dirty="0"/>
          </a:p>
        </p:txBody>
      </p:sp>
      <p:sp>
        <p:nvSpPr>
          <p:cNvPr id="4" name="Slide Number Placeholder 3">
            <a:extLst>
              <a:ext uri="{FF2B5EF4-FFF2-40B4-BE49-F238E27FC236}">
                <a16:creationId xmlns:a16="http://schemas.microsoft.com/office/drawing/2014/main" id="{89D05231-AB56-1461-6777-F7F580633A67}"/>
              </a:ext>
            </a:extLst>
          </p:cNvPr>
          <p:cNvSpPr>
            <a:spLocks noGrp="1"/>
          </p:cNvSpPr>
          <p:nvPr>
            <p:ph type="sldNum" sz="quarter" idx="5"/>
          </p:nvPr>
        </p:nvSpPr>
        <p:spPr/>
        <p:txBody>
          <a:bodyPr/>
          <a:lstStyle/>
          <a:p>
            <a:fld id="{871B2431-D351-4C6E-A3CF-9DFAC0E3E050}" type="slidenum">
              <a:rPr lang="cs-CZ" smtClean="0"/>
              <a:t>16</a:t>
            </a:fld>
            <a:endParaRPr lang="cs-CZ"/>
          </a:p>
        </p:txBody>
      </p:sp>
      <p:sp>
        <p:nvSpPr>
          <p:cNvPr id="5" name="Date Placeholder 4">
            <a:extLst>
              <a:ext uri="{FF2B5EF4-FFF2-40B4-BE49-F238E27FC236}">
                <a16:creationId xmlns:a16="http://schemas.microsoft.com/office/drawing/2014/main" id="{86ED8F0D-2A0C-ECAA-A13E-9DAC8DA8CC59}"/>
              </a:ext>
            </a:extLst>
          </p:cNvPr>
          <p:cNvSpPr>
            <a:spLocks noGrp="1"/>
          </p:cNvSpPr>
          <p:nvPr>
            <p:ph type="dt" idx="1"/>
          </p:nvPr>
        </p:nvSpPr>
        <p:spPr/>
        <p:txBody>
          <a:bodyPr/>
          <a:lstStyle/>
          <a:p>
            <a:fld id="{840A1D5B-C07F-42D4-A275-5848B66FD681}" type="datetime1">
              <a:rPr lang="en-GB" smtClean="0"/>
              <a:t>03/03/2026</a:t>
            </a:fld>
            <a:endParaRPr lang="en-GB"/>
          </a:p>
        </p:txBody>
      </p:sp>
    </p:spTree>
    <p:extLst>
      <p:ext uri="{BB962C8B-B14F-4D97-AF65-F5344CB8AC3E}">
        <p14:creationId xmlns:p14="http://schemas.microsoft.com/office/powerpoint/2010/main" val="277903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8612-7807-6B2E-78D4-0ACC43869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133F5-B391-ABBF-0B88-2C8D5171C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CBF41-0CD7-16E7-A5FF-097E0C2C61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6DE0E4-4A40-5983-E999-8F9C60634468}"/>
              </a:ext>
            </a:extLst>
          </p:cNvPr>
          <p:cNvSpPr>
            <a:spLocks noGrp="1"/>
          </p:cNvSpPr>
          <p:nvPr>
            <p:ph type="sldNum" sz="quarter" idx="5"/>
          </p:nvPr>
        </p:nvSpPr>
        <p:spPr/>
        <p:txBody>
          <a:bodyPr/>
          <a:lstStyle/>
          <a:p>
            <a:fld id="{871B2431-D351-4C6E-A3CF-9DFAC0E3E050}" type="slidenum">
              <a:rPr lang="cs-CZ" smtClean="0"/>
              <a:t>17</a:t>
            </a:fld>
            <a:endParaRPr lang="cs-CZ"/>
          </a:p>
        </p:txBody>
      </p:sp>
      <p:sp>
        <p:nvSpPr>
          <p:cNvPr id="5" name="Date Placeholder 4">
            <a:extLst>
              <a:ext uri="{FF2B5EF4-FFF2-40B4-BE49-F238E27FC236}">
                <a16:creationId xmlns:a16="http://schemas.microsoft.com/office/drawing/2014/main" id="{E296E4A6-880E-379D-1889-8A588E701832}"/>
              </a:ext>
            </a:extLst>
          </p:cNvPr>
          <p:cNvSpPr>
            <a:spLocks noGrp="1"/>
          </p:cNvSpPr>
          <p:nvPr>
            <p:ph type="dt" idx="1"/>
          </p:nvPr>
        </p:nvSpPr>
        <p:spPr/>
        <p:txBody>
          <a:bodyPr/>
          <a:lstStyle/>
          <a:p>
            <a:fld id="{80C6EB1D-3E20-44D4-8520-E1CA7208FDEF}" type="datetime1">
              <a:rPr lang="en-GB" smtClean="0"/>
              <a:t>03/03/2026</a:t>
            </a:fld>
            <a:endParaRPr lang="en-GB"/>
          </a:p>
        </p:txBody>
      </p:sp>
    </p:spTree>
    <p:extLst>
      <p:ext uri="{BB962C8B-B14F-4D97-AF65-F5344CB8AC3E}">
        <p14:creationId xmlns:p14="http://schemas.microsoft.com/office/powerpoint/2010/main" val="378812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02AE3-D5AB-0CB8-6443-FDCFC5AFB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55B8D-23DC-E4F1-0F28-380472A2CD1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3C0C30-AC06-9CCF-6A43-CD3724CCF0E6}"/>
              </a:ext>
            </a:extLst>
          </p:cNvPr>
          <p:cNvSpPr>
            <a:spLocks noGrp="1"/>
          </p:cNvSpPr>
          <p:nvPr>
            <p:ph type="body" idx="1"/>
          </p:nvPr>
        </p:nvSpPr>
        <p:spPr/>
        <p:txBody>
          <a:bodyPr/>
          <a:lstStyle/>
          <a:p>
            <a:pPr defTabSz="990752">
              <a:defRPr/>
            </a:pPr>
            <a:endParaRPr lang="en-GB" dirty="0"/>
          </a:p>
        </p:txBody>
      </p:sp>
      <p:sp>
        <p:nvSpPr>
          <p:cNvPr id="4" name="Slide Number Placeholder 3">
            <a:extLst>
              <a:ext uri="{FF2B5EF4-FFF2-40B4-BE49-F238E27FC236}">
                <a16:creationId xmlns:a16="http://schemas.microsoft.com/office/drawing/2014/main" id="{FAE71A01-CC0C-7033-AE20-C910172A87AB}"/>
              </a:ext>
            </a:extLst>
          </p:cNvPr>
          <p:cNvSpPr>
            <a:spLocks noGrp="1"/>
          </p:cNvSpPr>
          <p:nvPr>
            <p:ph type="sldNum" sz="quarter" idx="5"/>
          </p:nvPr>
        </p:nvSpPr>
        <p:spPr/>
        <p:txBody>
          <a:bodyPr/>
          <a:lstStyle/>
          <a:p>
            <a:pPr defTabSz="990752">
              <a:defRPr/>
            </a:pPr>
            <a:fld id="{2E6DE88F-1F85-4A27-9D34-D74A50E7B0DA}" type="slidenum">
              <a:rPr lang="en-US">
                <a:solidFill>
                  <a:prstClr val="black"/>
                </a:solidFill>
                <a:latin typeface="Calibri" panose="020F0502020204030204"/>
              </a:rPr>
              <a:pPr defTabSz="990752">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332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7BBCB-C260-3284-3313-891143FE1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FAF7E-2C90-008A-AA1A-AEDDCCF73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3AE9E-8B78-24C5-003A-A8AB18957B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787592-1165-8720-BB76-E3CC47992D55}"/>
              </a:ext>
            </a:extLst>
          </p:cNvPr>
          <p:cNvSpPr>
            <a:spLocks noGrp="1"/>
          </p:cNvSpPr>
          <p:nvPr>
            <p:ph type="sldNum" sz="quarter" idx="5"/>
          </p:nvPr>
        </p:nvSpPr>
        <p:spPr/>
        <p:txBody>
          <a:bodyPr/>
          <a:lstStyle/>
          <a:p>
            <a:fld id="{EEACFC08-6D0F-40CF-9A2E-8CACB77CE8E0}" type="slidenum">
              <a:rPr lang="en-GB" smtClean="0"/>
              <a:t>2</a:t>
            </a:fld>
            <a:endParaRPr lang="en-GB"/>
          </a:p>
        </p:txBody>
      </p:sp>
    </p:spTree>
    <p:extLst>
      <p:ext uri="{BB962C8B-B14F-4D97-AF65-F5344CB8AC3E}">
        <p14:creationId xmlns:p14="http://schemas.microsoft.com/office/powerpoint/2010/main" val="6707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DD37B-7EE1-2C97-9A4E-FD6D2109D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C45F1-36AA-F905-5166-1575040BA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D96EAE-245D-42A9-732B-6C9500790CE2}"/>
              </a:ext>
            </a:extLst>
          </p:cNvPr>
          <p:cNvSpPr>
            <a:spLocks noGrp="1"/>
          </p:cNvSpPr>
          <p:nvPr>
            <p:ph type="body" idx="1"/>
          </p:nvPr>
        </p:nvSpPr>
        <p:spPr/>
        <p:txBody>
          <a:bodyPr/>
          <a:lstStyle/>
          <a:p>
            <a:pPr defTabSz="1073449">
              <a:defRPr/>
            </a:pPr>
            <a:endParaRPr lang="en-GB" dirty="0"/>
          </a:p>
          <a:p>
            <a:endParaRPr lang="en-GB" dirty="0"/>
          </a:p>
        </p:txBody>
      </p:sp>
      <p:sp>
        <p:nvSpPr>
          <p:cNvPr id="4" name="Slide Number Placeholder 3">
            <a:extLst>
              <a:ext uri="{FF2B5EF4-FFF2-40B4-BE49-F238E27FC236}">
                <a16:creationId xmlns:a16="http://schemas.microsoft.com/office/drawing/2014/main" id="{ADD15184-8914-A096-D2FA-AF11CFDFA27C}"/>
              </a:ext>
            </a:extLst>
          </p:cNvPr>
          <p:cNvSpPr>
            <a:spLocks noGrp="1"/>
          </p:cNvSpPr>
          <p:nvPr>
            <p:ph type="sldNum" sz="quarter" idx="5"/>
          </p:nvPr>
        </p:nvSpPr>
        <p:spPr/>
        <p:txBody>
          <a:bodyPr/>
          <a:lstStyle/>
          <a:p>
            <a:fld id="{871B2431-D351-4C6E-A3CF-9DFAC0E3E050}" type="slidenum">
              <a:rPr lang="cs-CZ" smtClean="0"/>
              <a:t>3</a:t>
            </a:fld>
            <a:endParaRPr lang="cs-CZ"/>
          </a:p>
        </p:txBody>
      </p:sp>
      <p:sp>
        <p:nvSpPr>
          <p:cNvPr id="5" name="Date Placeholder 4">
            <a:extLst>
              <a:ext uri="{FF2B5EF4-FFF2-40B4-BE49-F238E27FC236}">
                <a16:creationId xmlns:a16="http://schemas.microsoft.com/office/drawing/2014/main" id="{10250E6F-C459-09D3-08C9-767622EB04DF}"/>
              </a:ext>
            </a:extLst>
          </p:cNvPr>
          <p:cNvSpPr>
            <a:spLocks noGrp="1"/>
          </p:cNvSpPr>
          <p:nvPr>
            <p:ph type="dt" idx="1"/>
          </p:nvPr>
        </p:nvSpPr>
        <p:spPr/>
        <p:txBody>
          <a:bodyPr/>
          <a:lstStyle/>
          <a:p>
            <a:fld id="{30EE0959-503E-4BEA-B08C-0663F7BC7386}" type="datetime1">
              <a:rPr lang="en-GB" smtClean="0"/>
              <a:t>03/03/2026</a:t>
            </a:fld>
            <a:endParaRPr lang="en-GB"/>
          </a:p>
        </p:txBody>
      </p:sp>
    </p:spTree>
    <p:extLst>
      <p:ext uri="{BB962C8B-B14F-4D97-AF65-F5344CB8AC3E}">
        <p14:creationId xmlns:p14="http://schemas.microsoft.com/office/powerpoint/2010/main" val="169924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310A2-6E03-5BAB-EA6D-04EDF7178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A13EB-3313-2D7F-20C4-591C4D09F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61023-64CC-57FF-5A50-8F6FADB9DC7C}"/>
              </a:ext>
            </a:extLst>
          </p:cNvPr>
          <p:cNvSpPr>
            <a:spLocks noGrp="1"/>
          </p:cNvSpPr>
          <p:nvPr>
            <p:ph type="body" idx="1"/>
          </p:nvPr>
        </p:nvSpPr>
        <p:spPr>
          <a:xfrm>
            <a:off x="710407" y="4925407"/>
            <a:ext cx="5683250" cy="4659464"/>
          </a:xfrm>
        </p:spPr>
        <p:txBody>
          <a:bodyPr/>
          <a:lstStyle/>
          <a:p>
            <a:pPr marL="194072" indent="-194072">
              <a:buFont typeface="Arial" panose="020B0604020202020204" pitchFamily="34" charset="0"/>
              <a:buChar char="•"/>
            </a:pPr>
            <a:r>
              <a:rPr lang="en-GB" sz="2800" dirty="0"/>
              <a:t>Many are interchangeable (BUT NOT ALL – </a:t>
            </a:r>
            <a:r>
              <a:rPr lang="en-GB" sz="2800" dirty="0" err="1"/>
              <a:t>twinrix</a:t>
            </a:r>
            <a:r>
              <a:rPr lang="en-GB" sz="2800" dirty="0"/>
              <a:t> for example, more about that later) </a:t>
            </a:r>
          </a:p>
          <a:p>
            <a:pPr marL="194072" indent="-194072">
              <a:buFont typeface="Arial" panose="020B0604020202020204" pitchFamily="34" charset="0"/>
              <a:buChar char="•"/>
            </a:pPr>
            <a:r>
              <a:rPr lang="en-GB" sz="2800" dirty="0"/>
              <a:t>VFR’s common – </a:t>
            </a:r>
            <a:r>
              <a:rPr lang="en-GB" sz="2800" dirty="0" err="1"/>
              <a:t>eg</a:t>
            </a:r>
            <a:r>
              <a:rPr lang="en-GB" sz="2800" dirty="0"/>
              <a:t> polio MMR under 12m or single measles or patches </a:t>
            </a:r>
          </a:p>
          <a:p>
            <a:pPr marL="194072" indent="-194072">
              <a:buFont typeface="Arial" panose="020B0604020202020204" pitchFamily="34" charset="0"/>
              <a:buChar char="•"/>
            </a:pPr>
            <a:r>
              <a:rPr lang="en-GB" sz="2800" dirty="0"/>
              <a:t>Exceptions to re-starting – MMR hep B non responder, </a:t>
            </a:r>
            <a:r>
              <a:rPr lang="en-GB" sz="2800" dirty="0" err="1"/>
              <a:t>vivotif</a:t>
            </a:r>
            <a:r>
              <a:rPr lang="en-GB" sz="2800" dirty="0"/>
              <a:t> and </a:t>
            </a:r>
            <a:r>
              <a:rPr lang="en-GB" sz="2800" dirty="0" err="1"/>
              <a:t>dukoral</a:t>
            </a:r>
            <a:r>
              <a:rPr lang="en-GB" sz="2800" dirty="0"/>
              <a:t>, </a:t>
            </a:r>
            <a:r>
              <a:rPr lang="en-GB" sz="2800" dirty="0" err="1"/>
              <a:t>wbc</a:t>
            </a:r>
            <a:r>
              <a:rPr lang="en-GB" sz="2800" dirty="0"/>
              <a:t> transplants </a:t>
            </a:r>
          </a:p>
          <a:p>
            <a:pPr marL="194072" indent="-194072">
              <a:buFont typeface="Arial" panose="020B0604020202020204" pitchFamily="34" charset="0"/>
              <a:buChar char="•"/>
            </a:pPr>
            <a:r>
              <a:rPr lang="en-GB" sz="2800" dirty="0"/>
              <a:t>Travel is often last minute…</a:t>
            </a:r>
          </a:p>
          <a:p>
            <a:endParaRPr lang="en-GB" dirty="0"/>
          </a:p>
        </p:txBody>
      </p:sp>
      <p:sp>
        <p:nvSpPr>
          <p:cNvPr id="4" name="Slide Number Placeholder 3">
            <a:extLst>
              <a:ext uri="{FF2B5EF4-FFF2-40B4-BE49-F238E27FC236}">
                <a16:creationId xmlns:a16="http://schemas.microsoft.com/office/drawing/2014/main" id="{8DC1E1F0-9A8B-CA4B-B83F-6970DF659849}"/>
              </a:ext>
            </a:extLst>
          </p:cNvPr>
          <p:cNvSpPr>
            <a:spLocks noGrp="1"/>
          </p:cNvSpPr>
          <p:nvPr>
            <p:ph type="sldNum" sz="quarter" idx="5"/>
          </p:nvPr>
        </p:nvSpPr>
        <p:spPr/>
        <p:txBody>
          <a:bodyPr/>
          <a:lstStyle/>
          <a:p>
            <a:fld id="{871B2431-D351-4C6E-A3CF-9DFAC0E3E050}" type="slidenum">
              <a:rPr lang="cs-CZ" smtClean="0"/>
              <a:t>4</a:t>
            </a:fld>
            <a:endParaRPr lang="cs-CZ"/>
          </a:p>
        </p:txBody>
      </p:sp>
      <p:sp>
        <p:nvSpPr>
          <p:cNvPr id="5" name="Date Placeholder 4">
            <a:extLst>
              <a:ext uri="{FF2B5EF4-FFF2-40B4-BE49-F238E27FC236}">
                <a16:creationId xmlns:a16="http://schemas.microsoft.com/office/drawing/2014/main" id="{D66EE945-443C-70C6-3E46-A15B1E86C0CE}"/>
              </a:ext>
            </a:extLst>
          </p:cNvPr>
          <p:cNvSpPr>
            <a:spLocks noGrp="1"/>
          </p:cNvSpPr>
          <p:nvPr>
            <p:ph type="dt" idx="1"/>
          </p:nvPr>
        </p:nvSpPr>
        <p:spPr/>
        <p:txBody>
          <a:bodyPr/>
          <a:lstStyle/>
          <a:p>
            <a:fld id="{30EE0959-503E-4BEA-B08C-0663F7BC7386}" type="datetime1">
              <a:rPr lang="en-GB" smtClean="0"/>
              <a:t>03/03/2026</a:t>
            </a:fld>
            <a:endParaRPr lang="en-GB"/>
          </a:p>
        </p:txBody>
      </p:sp>
    </p:spTree>
    <p:extLst>
      <p:ext uri="{BB962C8B-B14F-4D97-AF65-F5344CB8AC3E}">
        <p14:creationId xmlns:p14="http://schemas.microsoft.com/office/powerpoint/2010/main" val="243608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56BCB-5CE0-EAA7-B602-388E6D45B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73C5E-FAE5-9F0C-03BE-60E1715DA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83CF0-FD08-9E2D-6737-F8AF50263CCB}"/>
              </a:ext>
            </a:extLst>
          </p:cNvPr>
          <p:cNvSpPr>
            <a:spLocks noGrp="1"/>
          </p:cNvSpPr>
          <p:nvPr>
            <p:ph type="body" idx="1"/>
          </p:nvPr>
        </p:nvSpPr>
        <p:spPr/>
        <p:txBody>
          <a:bodyPr/>
          <a:lstStyle/>
          <a:p>
            <a:r>
              <a:rPr lang="en-GB" sz="2800" dirty="0"/>
              <a:t>Eg </a:t>
            </a:r>
            <a:r>
              <a:rPr lang="en-GB" sz="2800" i="1" dirty="0"/>
              <a:t>preference</a:t>
            </a:r>
            <a:r>
              <a:rPr lang="en-GB" sz="2800" dirty="0"/>
              <a:t> for RSV and flu to be separated on older adult programme (not in younger ppl)</a:t>
            </a:r>
          </a:p>
          <a:p>
            <a:r>
              <a:rPr lang="en-GB" sz="2800" dirty="0"/>
              <a:t>And </a:t>
            </a:r>
          </a:p>
          <a:p>
            <a:r>
              <a:rPr lang="en-GB" sz="2800" dirty="0"/>
              <a:t>Pertussis and RSV for pregnancy (which are naturally scheduled differently anyway)</a:t>
            </a:r>
          </a:p>
          <a:p>
            <a:endParaRPr lang="en-GB" sz="2800" dirty="0"/>
          </a:p>
          <a:p>
            <a:r>
              <a:rPr lang="en-GB" sz="2800" dirty="0"/>
              <a:t>Covid in past – explain </a:t>
            </a:r>
          </a:p>
          <a:p>
            <a:r>
              <a:rPr lang="en-GB" sz="2800" dirty="0"/>
              <a:t> </a:t>
            </a:r>
          </a:p>
        </p:txBody>
      </p:sp>
      <p:sp>
        <p:nvSpPr>
          <p:cNvPr id="4" name="Slide Number Placeholder 3">
            <a:extLst>
              <a:ext uri="{FF2B5EF4-FFF2-40B4-BE49-F238E27FC236}">
                <a16:creationId xmlns:a16="http://schemas.microsoft.com/office/drawing/2014/main" id="{EC841D50-345E-4D4D-0580-633017E14D55}"/>
              </a:ext>
            </a:extLst>
          </p:cNvPr>
          <p:cNvSpPr>
            <a:spLocks noGrp="1"/>
          </p:cNvSpPr>
          <p:nvPr>
            <p:ph type="sldNum" sz="quarter" idx="5"/>
          </p:nvPr>
        </p:nvSpPr>
        <p:spPr/>
        <p:txBody>
          <a:bodyPr/>
          <a:lstStyle/>
          <a:p>
            <a:fld id="{871B2431-D351-4C6E-A3CF-9DFAC0E3E050}" type="slidenum">
              <a:rPr lang="cs-CZ" smtClean="0"/>
              <a:t>5</a:t>
            </a:fld>
            <a:endParaRPr lang="cs-CZ"/>
          </a:p>
        </p:txBody>
      </p:sp>
      <p:sp>
        <p:nvSpPr>
          <p:cNvPr id="5" name="Date Placeholder 4">
            <a:extLst>
              <a:ext uri="{FF2B5EF4-FFF2-40B4-BE49-F238E27FC236}">
                <a16:creationId xmlns:a16="http://schemas.microsoft.com/office/drawing/2014/main" id="{037B33C7-703A-3F71-811F-CD52BD7B3A84}"/>
              </a:ext>
            </a:extLst>
          </p:cNvPr>
          <p:cNvSpPr>
            <a:spLocks noGrp="1"/>
          </p:cNvSpPr>
          <p:nvPr>
            <p:ph type="dt" idx="1"/>
          </p:nvPr>
        </p:nvSpPr>
        <p:spPr/>
        <p:txBody>
          <a:bodyPr/>
          <a:lstStyle/>
          <a:p>
            <a:fld id="{30EE0959-503E-4BEA-B08C-0663F7BC7386}" type="datetime1">
              <a:rPr lang="en-GB" smtClean="0"/>
              <a:t>03/03/2026</a:t>
            </a:fld>
            <a:endParaRPr lang="en-GB"/>
          </a:p>
        </p:txBody>
      </p:sp>
    </p:spTree>
    <p:extLst>
      <p:ext uri="{BB962C8B-B14F-4D97-AF65-F5344CB8AC3E}">
        <p14:creationId xmlns:p14="http://schemas.microsoft.com/office/powerpoint/2010/main" val="231285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DDA9D-3244-65D1-1114-7F1FB1867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6A6A0-B429-DC7E-72F4-A90D9F7FB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38BCE-D8FF-334F-5A50-9F81D62AAD6E}"/>
              </a:ext>
            </a:extLst>
          </p:cNvPr>
          <p:cNvSpPr>
            <a:spLocks noGrp="1"/>
          </p:cNvSpPr>
          <p:nvPr>
            <p:ph type="body" idx="1"/>
          </p:nvPr>
        </p:nvSpPr>
        <p:spPr/>
        <p:txBody>
          <a:bodyPr/>
          <a:lstStyle/>
          <a:p>
            <a:r>
              <a:rPr lang="en-GB" sz="4000" dirty="0"/>
              <a:t>Accelerated rabies hep b 12m doses = boosters?</a:t>
            </a:r>
          </a:p>
          <a:p>
            <a:endParaRPr lang="en-GB" sz="4000" dirty="0"/>
          </a:p>
          <a:p>
            <a:r>
              <a:rPr lang="en-GB" sz="4000" dirty="0"/>
              <a:t>Careful with </a:t>
            </a:r>
            <a:r>
              <a:rPr lang="en-GB" sz="4000" dirty="0" err="1"/>
              <a:t>pgd</a:t>
            </a:r>
            <a:r>
              <a:rPr lang="en-GB" sz="4000" dirty="0"/>
              <a:t> here</a:t>
            </a:r>
          </a:p>
        </p:txBody>
      </p:sp>
      <p:sp>
        <p:nvSpPr>
          <p:cNvPr id="4" name="Slide Number Placeholder 3">
            <a:extLst>
              <a:ext uri="{FF2B5EF4-FFF2-40B4-BE49-F238E27FC236}">
                <a16:creationId xmlns:a16="http://schemas.microsoft.com/office/drawing/2014/main" id="{2BDE93C0-D4A3-F292-571A-C3BBF56EF7CE}"/>
              </a:ext>
            </a:extLst>
          </p:cNvPr>
          <p:cNvSpPr>
            <a:spLocks noGrp="1"/>
          </p:cNvSpPr>
          <p:nvPr>
            <p:ph type="sldNum" sz="quarter" idx="5"/>
          </p:nvPr>
        </p:nvSpPr>
        <p:spPr/>
        <p:txBody>
          <a:bodyPr/>
          <a:lstStyle/>
          <a:p>
            <a:fld id="{871B2431-D351-4C6E-A3CF-9DFAC0E3E050}" type="slidenum">
              <a:rPr lang="cs-CZ" smtClean="0"/>
              <a:t>6</a:t>
            </a:fld>
            <a:endParaRPr lang="cs-CZ"/>
          </a:p>
        </p:txBody>
      </p:sp>
      <p:sp>
        <p:nvSpPr>
          <p:cNvPr id="5" name="Date Placeholder 4">
            <a:extLst>
              <a:ext uri="{FF2B5EF4-FFF2-40B4-BE49-F238E27FC236}">
                <a16:creationId xmlns:a16="http://schemas.microsoft.com/office/drawing/2014/main" id="{57307F1A-A114-A3DC-6C8D-EAC3CBE5B4EC}"/>
              </a:ext>
            </a:extLst>
          </p:cNvPr>
          <p:cNvSpPr>
            <a:spLocks noGrp="1"/>
          </p:cNvSpPr>
          <p:nvPr>
            <p:ph type="dt" idx="1"/>
          </p:nvPr>
        </p:nvSpPr>
        <p:spPr/>
        <p:txBody>
          <a:bodyPr/>
          <a:lstStyle/>
          <a:p>
            <a:fld id="{30EE0959-503E-4BEA-B08C-0663F7BC7386}" type="datetime1">
              <a:rPr lang="en-GB" smtClean="0"/>
              <a:t>03/03/2026</a:t>
            </a:fld>
            <a:endParaRPr lang="en-GB"/>
          </a:p>
        </p:txBody>
      </p:sp>
    </p:spTree>
    <p:extLst>
      <p:ext uri="{BB962C8B-B14F-4D97-AF65-F5344CB8AC3E}">
        <p14:creationId xmlns:p14="http://schemas.microsoft.com/office/powerpoint/2010/main" val="424919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6C9DF-41BE-061E-A21E-7859194E7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8B82A-9493-BCAD-EE2F-9931815FB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2CF2D-7A56-A050-2FBD-8785A6E32FA7}"/>
              </a:ext>
            </a:extLst>
          </p:cNvPr>
          <p:cNvSpPr>
            <a:spLocks noGrp="1"/>
          </p:cNvSpPr>
          <p:nvPr>
            <p:ph type="body" idx="1"/>
          </p:nvPr>
        </p:nvSpPr>
        <p:spPr>
          <a:xfrm>
            <a:off x="710407" y="4925407"/>
            <a:ext cx="5683250" cy="4795700"/>
          </a:xfrm>
        </p:spPr>
        <p:txBody>
          <a:bodyPr/>
          <a:lstStyle/>
          <a:p>
            <a:r>
              <a:rPr lang="en-GB" sz="4000" dirty="0"/>
              <a:t>Doesn’t yet mention </a:t>
            </a:r>
            <a:r>
              <a:rPr lang="en-GB" sz="4000" b="1" dirty="0" err="1"/>
              <a:t>chik</a:t>
            </a:r>
            <a:r>
              <a:rPr lang="en-GB" sz="4000" b="1" dirty="0"/>
              <a:t> </a:t>
            </a:r>
            <a:r>
              <a:rPr lang="en-GB" sz="4000" b="0" dirty="0"/>
              <a:t>or</a:t>
            </a:r>
            <a:r>
              <a:rPr lang="en-GB" sz="4000" b="1" dirty="0"/>
              <a:t> dengue </a:t>
            </a:r>
            <a:r>
              <a:rPr lang="en-GB" sz="4000" b="0" dirty="0"/>
              <a:t>or</a:t>
            </a:r>
            <a:r>
              <a:rPr lang="en-GB" sz="4000" b="1" dirty="0"/>
              <a:t> </a:t>
            </a:r>
            <a:r>
              <a:rPr lang="en-GB" sz="4000" b="1" dirty="0" err="1"/>
              <a:t>vaxchora</a:t>
            </a:r>
            <a:r>
              <a:rPr lang="en-GB" sz="4000" b="1" dirty="0"/>
              <a:t> </a:t>
            </a:r>
            <a:r>
              <a:rPr lang="en-GB" sz="4000" b="0" dirty="0"/>
              <a:t>… or </a:t>
            </a:r>
            <a:r>
              <a:rPr lang="en-GB" sz="4000" b="1" dirty="0"/>
              <a:t>mpox </a:t>
            </a:r>
            <a:r>
              <a:rPr lang="en-GB" sz="4000" dirty="0"/>
              <a:t>(live non replicating)</a:t>
            </a:r>
          </a:p>
          <a:p>
            <a:endParaRPr lang="en-GB" sz="4000" dirty="0"/>
          </a:p>
          <a:p>
            <a:r>
              <a:rPr lang="en-GB" sz="4000" dirty="0"/>
              <a:t>Why a month apart </a:t>
            </a:r>
            <a:r>
              <a:rPr lang="en-GB" sz="4000" dirty="0" err="1"/>
              <a:t>yf</a:t>
            </a:r>
            <a:r>
              <a:rPr lang="en-GB" sz="4000" dirty="0"/>
              <a:t> / </a:t>
            </a:r>
            <a:r>
              <a:rPr lang="en-GB" sz="4000" dirty="0" err="1"/>
              <a:t>mmr</a:t>
            </a:r>
            <a:r>
              <a:rPr lang="en-GB" sz="4000" dirty="0"/>
              <a:t>?</a:t>
            </a:r>
          </a:p>
          <a:p>
            <a:endParaRPr lang="en-GB" sz="2400" dirty="0"/>
          </a:p>
          <a:p>
            <a:endParaRPr lang="en-GB" sz="2400" dirty="0"/>
          </a:p>
          <a:p>
            <a:endParaRPr lang="en-GB" dirty="0"/>
          </a:p>
          <a:p>
            <a:pPr marL="603815" indent="-603815" defTabSz="1073449">
              <a:buFont typeface="+mj-lt"/>
              <a:buAutoNum type="arabicPeriod"/>
              <a:defRPr/>
            </a:pPr>
            <a:endParaRPr lang="en-GB" dirty="0"/>
          </a:p>
          <a:p>
            <a:endParaRPr lang="en-GB" dirty="0"/>
          </a:p>
        </p:txBody>
      </p:sp>
      <p:sp>
        <p:nvSpPr>
          <p:cNvPr id="4" name="Slide Number Placeholder 3">
            <a:extLst>
              <a:ext uri="{FF2B5EF4-FFF2-40B4-BE49-F238E27FC236}">
                <a16:creationId xmlns:a16="http://schemas.microsoft.com/office/drawing/2014/main" id="{28929202-DC99-2871-03F4-88050F92C301}"/>
              </a:ext>
            </a:extLst>
          </p:cNvPr>
          <p:cNvSpPr>
            <a:spLocks noGrp="1"/>
          </p:cNvSpPr>
          <p:nvPr>
            <p:ph type="sldNum" sz="quarter" idx="5"/>
          </p:nvPr>
        </p:nvSpPr>
        <p:spPr/>
        <p:txBody>
          <a:bodyPr/>
          <a:lstStyle/>
          <a:p>
            <a:fld id="{871B2431-D351-4C6E-A3CF-9DFAC0E3E050}" type="slidenum">
              <a:rPr lang="cs-CZ" smtClean="0"/>
              <a:t>7</a:t>
            </a:fld>
            <a:endParaRPr lang="cs-CZ"/>
          </a:p>
        </p:txBody>
      </p:sp>
      <p:sp>
        <p:nvSpPr>
          <p:cNvPr id="5" name="Date Placeholder 4">
            <a:extLst>
              <a:ext uri="{FF2B5EF4-FFF2-40B4-BE49-F238E27FC236}">
                <a16:creationId xmlns:a16="http://schemas.microsoft.com/office/drawing/2014/main" id="{D3D9A10A-802C-DE66-8B1F-8EB295445301}"/>
              </a:ext>
            </a:extLst>
          </p:cNvPr>
          <p:cNvSpPr>
            <a:spLocks noGrp="1"/>
          </p:cNvSpPr>
          <p:nvPr>
            <p:ph type="dt" idx="1"/>
          </p:nvPr>
        </p:nvSpPr>
        <p:spPr/>
        <p:txBody>
          <a:bodyPr/>
          <a:lstStyle/>
          <a:p>
            <a:fld id="{30EE0959-503E-4BEA-B08C-0663F7BC7386}" type="datetime1">
              <a:rPr lang="en-GB" smtClean="0"/>
              <a:t>03/03/2026</a:t>
            </a:fld>
            <a:endParaRPr lang="en-GB"/>
          </a:p>
        </p:txBody>
      </p:sp>
    </p:spTree>
    <p:extLst>
      <p:ext uri="{BB962C8B-B14F-4D97-AF65-F5344CB8AC3E}">
        <p14:creationId xmlns:p14="http://schemas.microsoft.com/office/powerpoint/2010/main" val="137798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211487" cy="466266"/>
          </a:xfrm>
          <a:prstGeom prst="rect">
            <a:avLst/>
          </a:prstGeom>
        </p:spPr>
        <p:txBody>
          <a:bodyPr vert="horz" lIns="107345" tIns="53673" rIns="107345" bIns="53673" rtlCol="0"/>
          <a:lstStyle>
            <a:lvl1pPr algn="l">
              <a:defRPr sz="1400"/>
            </a:lvl1pPr>
          </a:lstStyle>
          <a:p>
            <a:endParaRPr lang="cs-CZ"/>
          </a:p>
        </p:txBody>
      </p:sp>
      <p:sp>
        <p:nvSpPr>
          <p:cNvPr id="3" name="Date Placeholder 2"/>
          <p:cNvSpPr>
            <a:spLocks noGrp="1"/>
          </p:cNvSpPr>
          <p:nvPr>
            <p:ph type="dt" idx="1"/>
          </p:nvPr>
        </p:nvSpPr>
        <p:spPr>
          <a:xfrm>
            <a:off x="5505645" y="4"/>
            <a:ext cx="4211487" cy="466266"/>
          </a:xfrm>
          <a:prstGeom prst="rect">
            <a:avLst/>
          </a:prstGeom>
        </p:spPr>
        <p:txBody>
          <a:bodyPr vert="horz" lIns="107345" tIns="53673" rIns="107345" bIns="53673" rtlCol="0"/>
          <a:lstStyle>
            <a:lvl1pPr algn="r">
              <a:defRPr sz="1400"/>
            </a:lvl1pPr>
          </a:lstStyle>
          <a:p>
            <a:fld id="{66D80053-A0EE-4947-95CA-8E4EC20BC0D4}" type="datetime1">
              <a:rPr lang="en-GB" smtClean="0"/>
              <a:t>03/03/2026</a:t>
            </a:fld>
            <a:endParaRPr lang="cs-CZ"/>
          </a:p>
        </p:txBody>
      </p:sp>
      <p:sp>
        <p:nvSpPr>
          <p:cNvPr id="4" name="Slide Image Placeholder 3"/>
          <p:cNvSpPr>
            <a:spLocks noGrp="1" noRot="1" noChangeAspect="1"/>
          </p:cNvSpPr>
          <p:nvPr>
            <p:ph type="sldImg" idx="2"/>
          </p:nvPr>
        </p:nvSpPr>
        <p:spPr>
          <a:xfrm>
            <a:off x="452438" y="1006475"/>
            <a:ext cx="6197600" cy="3487738"/>
          </a:xfrm>
          <a:prstGeom prst="rect">
            <a:avLst/>
          </a:prstGeom>
          <a:noFill/>
          <a:ln w="12700">
            <a:solidFill>
              <a:prstClr val="black"/>
            </a:solidFill>
          </a:ln>
        </p:spPr>
        <p:txBody>
          <a:bodyPr vert="horz" lIns="107345" tIns="53673" rIns="107345" bIns="53673" rtlCol="0" anchor="ctr"/>
          <a:lstStyle/>
          <a:p>
            <a:endParaRPr lang="cs-CZ"/>
          </a:p>
        </p:txBody>
      </p:sp>
      <p:sp>
        <p:nvSpPr>
          <p:cNvPr id="5" name="Notes Placeholder 4"/>
          <p:cNvSpPr>
            <a:spLocks noGrp="1"/>
          </p:cNvSpPr>
          <p:nvPr>
            <p:ph type="body" sz="quarter" idx="3"/>
          </p:nvPr>
        </p:nvSpPr>
        <p:spPr>
          <a:xfrm>
            <a:off x="452438" y="4780515"/>
            <a:ext cx="6062662" cy="4837013"/>
          </a:xfrm>
          <a:prstGeom prst="rect">
            <a:avLst/>
          </a:prstGeom>
        </p:spPr>
        <p:txBody>
          <a:bodyPr vert="horz" lIns="107345" tIns="53673" rIns="107345" bIns="53673" rtlCol="0"/>
          <a:lstStyle/>
          <a:p>
            <a:pPr marL="571500" indent="-571500">
              <a:buFont typeface="Arial" panose="020B0604020202020204" pitchFamily="34" charset="0"/>
              <a:buChar char="•"/>
            </a:pPr>
            <a:r>
              <a:rPr lang="en-US" sz="2800" dirty="0"/>
              <a:t>It’s really handy to have some quick tools around for arranging lots of vaccine schedules. </a:t>
            </a:r>
          </a:p>
          <a:p>
            <a:pPr marL="571500" indent="-571500">
              <a:buFont typeface="Arial" panose="020B0604020202020204" pitchFamily="34" charset="0"/>
              <a:buChar char="•"/>
            </a:pPr>
            <a:r>
              <a:rPr lang="en-US" sz="2800" dirty="0"/>
              <a:t>In travel health often you have quite a few to start at once. And remember a lot of schedules and rules!</a:t>
            </a:r>
          </a:p>
          <a:p>
            <a:pPr marL="571500" indent="-571500">
              <a:buFont typeface="Arial" panose="020B0604020202020204" pitchFamily="34" charset="0"/>
              <a:buChar char="•"/>
            </a:pPr>
            <a:r>
              <a:rPr lang="en-US" sz="2800" dirty="0"/>
              <a:t>So - Also mention the vaccine cheat sheets that me and jane have </a:t>
            </a:r>
          </a:p>
          <a:p>
            <a:pPr lvl="0"/>
            <a:endParaRPr lang="en-US" dirty="0"/>
          </a:p>
        </p:txBody>
      </p:sp>
      <p:sp>
        <p:nvSpPr>
          <p:cNvPr id="7" name="Slide Number Placeholder 6"/>
          <p:cNvSpPr>
            <a:spLocks noGrp="1"/>
          </p:cNvSpPr>
          <p:nvPr>
            <p:ph type="sldNum" sz="quarter" idx="5"/>
          </p:nvPr>
        </p:nvSpPr>
        <p:spPr>
          <a:xfrm>
            <a:off x="5505645" y="8841801"/>
            <a:ext cx="4211487" cy="464110"/>
          </a:xfrm>
          <a:prstGeom prst="rect">
            <a:avLst/>
          </a:prstGeom>
        </p:spPr>
        <p:txBody>
          <a:bodyPr vert="horz" lIns="107345" tIns="53673" rIns="107345" bIns="53673" rtlCol="0" anchor="b"/>
          <a:lstStyle>
            <a:lvl1pPr algn="r">
              <a:defRPr sz="1400"/>
            </a:lvl1pPr>
          </a:lstStyle>
          <a:p>
            <a:fld id="{871B2431-D351-4C6E-A3CF-9DFAC0E3E050}" type="slidenum">
              <a:rPr lang="cs-CZ" smtClean="0"/>
              <a:t>8</a:t>
            </a:fld>
            <a:endParaRPr lang="cs-CZ"/>
          </a:p>
        </p:txBody>
      </p:sp>
    </p:spTree>
    <p:extLst>
      <p:ext uri="{BB962C8B-B14F-4D97-AF65-F5344CB8AC3E}">
        <p14:creationId xmlns:p14="http://schemas.microsoft.com/office/powerpoint/2010/main" val="231361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CEFE1-8D7B-2456-EE9A-F16A0DAC4AE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543791-1C12-CA5F-580E-76B94043B47D}"/>
              </a:ext>
            </a:extLst>
          </p:cNvPr>
          <p:cNvSpPr>
            <a:spLocks noGrp="1"/>
          </p:cNvSpPr>
          <p:nvPr>
            <p:ph type="hdr" sz="quarter"/>
          </p:nvPr>
        </p:nvSpPr>
        <p:spPr>
          <a:xfrm>
            <a:off x="0" y="4"/>
            <a:ext cx="4211487" cy="466266"/>
          </a:xfrm>
          <a:prstGeom prst="rect">
            <a:avLst/>
          </a:prstGeom>
        </p:spPr>
        <p:txBody>
          <a:bodyPr vert="horz" lIns="107345" tIns="53673" rIns="107345" bIns="53673" rtlCol="0"/>
          <a:lstStyle>
            <a:lvl1pPr algn="l">
              <a:defRPr sz="1400"/>
            </a:lvl1pPr>
          </a:lstStyle>
          <a:p>
            <a:endParaRPr lang="cs-CZ"/>
          </a:p>
        </p:txBody>
      </p:sp>
      <p:sp>
        <p:nvSpPr>
          <p:cNvPr id="3" name="Date Placeholder 2">
            <a:extLst>
              <a:ext uri="{FF2B5EF4-FFF2-40B4-BE49-F238E27FC236}">
                <a16:creationId xmlns:a16="http://schemas.microsoft.com/office/drawing/2014/main" id="{75A7A226-14B3-BDD7-1608-54A9538EA3A2}"/>
              </a:ext>
            </a:extLst>
          </p:cNvPr>
          <p:cNvSpPr>
            <a:spLocks noGrp="1"/>
          </p:cNvSpPr>
          <p:nvPr>
            <p:ph type="dt" idx="1"/>
          </p:nvPr>
        </p:nvSpPr>
        <p:spPr>
          <a:xfrm>
            <a:off x="5505645" y="4"/>
            <a:ext cx="4211487" cy="466266"/>
          </a:xfrm>
          <a:prstGeom prst="rect">
            <a:avLst/>
          </a:prstGeom>
        </p:spPr>
        <p:txBody>
          <a:bodyPr vert="horz" lIns="107345" tIns="53673" rIns="107345" bIns="53673" rtlCol="0"/>
          <a:lstStyle>
            <a:lvl1pPr algn="r">
              <a:defRPr sz="1400"/>
            </a:lvl1pPr>
          </a:lstStyle>
          <a:p>
            <a:fld id="{66D80053-A0EE-4947-95CA-8E4EC20BC0D4}" type="datetime1">
              <a:rPr lang="en-GB" smtClean="0"/>
              <a:t>03/03/2026</a:t>
            </a:fld>
            <a:endParaRPr lang="cs-CZ"/>
          </a:p>
        </p:txBody>
      </p:sp>
      <p:sp>
        <p:nvSpPr>
          <p:cNvPr id="4" name="Slide Image Placeholder 3">
            <a:extLst>
              <a:ext uri="{FF2B5EF4-FFF2-40B4-BE49-F238E27FC236}">
                <a16:creationId xmlns:a16="http://schemas.microsoft.com/office/drawing/2014/main" id="{E79DCCA6-3ADB-E794-AE69-738D74E4D83A}"/>
              </a:ext>
            </a:extLst>
          </p:cNvPr>
          <p:cNvSpPr>
            <a:spLocks noGrp="1" noRot="1" noChangeAspect="1"/>
          </p:cNvSpPr>
          <p:nvPr>
            <p:ph type="sldImg" idx="2"/>
          </p:nvPr>
        </p:nvSpPr>
        <p:spPr>
          <a:xfrm>
            <a:off x="452438" y="817563"/>
            <a:ext cx="6197600" cy="3487737"/>
          </a:xfrm>
          <a:prstGeom prst="rect">
            <a:avLst/>
          </a:prstGeom>
          <a:noFill/>
          <a:ln w="12700">
            <a:solidFill>
              <a:prstClr val="black"/>
            </a:solidFill>
          </a:ln>
        </p:spPr>
        <p:txBody>
          <a:bodyPr vert="horz" lIns="107345" tIns="53673" rIns="107345" bIns="53673" rtlCol="0" anchor="ctr"/>
          <a:lstStyle/>
          <a:p>
            <a:endParaRPr lang="cs-CZ"/>
          </a:p>
        </p:txBody>
      </p:sp>
      <p:sp>
        <p:nvSpPr>
          <p:cNvPr id="5" name="Notes Placeholder 4">
            <a:extLst>
              <a:ext uri="{FF2B5EF4-FFF2-40B4-BE49-F238E27FC236}">
                <a16:creationId xmlns:a16="http://schemas.microsoft.com/office/drawing/2014/main" id="{A6D2C523-AA10-B353-76D1-928BBCF82747}"/>
              </a:ext>
            </a:extLst>
          </p:cNvPr>
          <p:cNvSpPr>
            <a:spLocks noGrp="1"/>
          </p:cNvSpPr>
          <p:nvPr>
            <p:ph type="body" sz="quarter" idx="3"/>
          </p:nvPr>
        </p:nvSpPr>
        <p:spPr>
          <a:xfrm>
            <a:off x="452438" y="4865913"/>
            <a:ext cx="5981019" cy="5061857"/>
          </a:xfrm>
          <a:prstGeom prst="rect">
            <a:avLst/>
          </a:prstGeom>
        </p:spPr>
        <p:txBody>
          <a:bodyPr vert="horz" lIns="107345" tIns="53673" rIns="107345" bIns="53673" rtlCol="0"/>
          <a:lstStyle/>
          <a:p>
            <a:r>
              <a:rPr lang="en-US" sz="3200" dirty="0"/>
              <a:t>how to use effectively – </a:t>
            </a:r>
            <a:r>
              <a:rPr lang="en-US" sz="3200" dirty="0" err="1"/>
              <a:t>eg</a:t>
            </a:r>
            <a:r>
              <a:rPr lang="en-US" sz="3200" dirty="0"/>
              <a:t> have a pile printed off and easily accessible or have one that’s laminated so it is a wipeable surface or have a template on the desktop if doing it electronically. </a:t>
            </a:r>
          </a:p>
          <a:p>
            <a:pPr lvl="0"/>
            <a:endParaRPr lang="en-US" dirty="0"/>
          </a:p>
        </p:txBody>
      </p:sp>
      <p:sp>
        <p:nvSpPr>
          <p:cNvPr id="6" name="Footer Placeholder 5">
            <a:extLst>
              <a:ext uri="{FF2B5EF4-FFF2-40B4-BE49-F238E27FC236}">
                <a16:creationId xmlns:a16="http://schemas.microsoft.com/office/drawing/2014/main" id="{A7C0ABCB-127F-DA5F-A2E0-1ECAFD1B7524}"/>
              </a:ext>
            </a:extLst>
          </p:cNvPr>
          <p:cNvSpPr>
            <a:spLocks noGrp="1"/>
          </p:cNvSpPr>
          <p:nvPr>
            <p:ph type="ftr" sz="quarter" idx="4"/>
          </p:nvPr>
        </p:nvSpPr>
        <p:spPr>
          <a:xfrm>
            <a:off x="0" y="8841801"/>
            <a:ext cx="4211487" cy="464110"/>
          </a:xfrm>
          <a:prstGeom prst="rect">
            <a:avLst/>
          </a:prstGeom>
        </p:spPr>
        <p:txBody>
          <a:bodyPr vert="horz" lIns="107345" tIns="53673" rIns="107345" bIns="53673" rtlCol="0" anchor="b"/>
          <a:lstStyle>
            <a:lvl1pPr algn="l">
              <a:defRPr sz="1400"/>
            </a:lvl1pPr>
          </a:lstStyle>
          <a:p>
            <a:endParaRPr lang="cs-CZ"/>
          </a:p>
        </p:txBody>
      </p:sp>
      <p:sp>
        <p:nvSpPr>
          <p:cNvPr id="7" name="Slide Number Placeholder 6">
            <a:extLst>
              <a:ext uri="{FF2B5EF4-FFF2-40B4-BE49-F238E27FC236}">
                <a16:creationId xmlns:a16="http://schemas.microsoft.com/office/drawing/2014/main" id="{BBBAB95D-6D42-FB52-6463-E714F251300A}"/>
              </a:ext>
            </a:extLst>
          </p:cNvPr>
          <p:cNvSpPr>
            <a:spLocks noGrp="1"/>
          </p:cNvSpPr>
          <p:nvPr>
            <p:ph type="sldNum" sz="quarter" idx="5"/>
          </p:nvPr>
        </p:nvSpPr>
        <p:spPr>
          <a:xfrm>
            <a:off x="5505645" y="8841801"/>
            <a:ext cx="4211487" cy="464110"/>
          </a:xfrm>
          <a:prstGeom prst="rect">
            <a:avLst/>
          </a:prstGeom>
        </p:spPr>
        <p:txBody>
          <a:bodyPr vert="horz" lIns="107345" tIns="53673" rIns="107345" bIns="53673" rtlCol="0" anchor="b"/>
          <a:lstStyle>
            <a:lvl1pPr algn="r">
              <a:defRPr sz="1400"/>
            </a:lvl1pPr>
          </a:lstStyle>
          <a:p>
            <a:fld id="{871B2431-D351-4C6E-A3CF-9DFAC0E3E050}" type="slidenum">
              <a:rPr lang="cs-CZ" smtClean="0"/>
              <a:t>9</a:t>
            </a:fld>
            <a:endParaRPr lang="cs-CZ"/>
          </a:p>
        </p:txBody>
      </p:sp>
    </p:spTree>
    <p:extLst>
      <p:ext uri="{BB962C8B-B14F-4D97-AF65-F5344CB8AC3E}">
        <p14:creationId xmlns:p14="http://schemas.microsoft.com/office/powerpoint/2010/main" val="266407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EB2C-1732-C781-1D6C-8E8E3ACA3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AB8265-CF74-0AB6-D829-FB4BA7AD1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794F7E-275E-A62B-0220-0EC8F993714F}"/>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5" name="Footer Placeholder 4">
            <a:extLst>
              <a:ext uri="{FF2B5EF4-FFF2-40B4-BE49-F238E27FC236}">
                <a16:creationId xmlns:a16="http://schemas.microsoft.com/office/drawing/2014/main" id="{16E69651-1C6E-C34C-2305-107EDA43E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45442D-B252-C825-5DCB-390A5B2BFD4E}"/>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106798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76B2-2228-55A7-0115-9A8D21FEA1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2782CB-FBF2-5A5B-8A22-6B3872527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41D817-8DB5-A682-27E6-C7351A311BB0}"/>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5" name="Footer Placeholder 4">
            <a:extLst>
              <a:ext uri="{FF2B5EF4-FFF2-40B4-BE49-F238E27FC236}">
                <a16:creationId xmlns:a16="http://schemas.microsoft.com/office/drawing/2014/main" id="{03F51250-54C8-D1E5-7AC3-DB03DD254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6290F-E62B-E43D-AA6C-7A8E175AE0F2}"/>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407917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354B8-0057-1CA2-DF72-641B5C2F4C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896A58-9A5E-DFEC-C007-C1829E2AE6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78D539-561E-0857-2A71-B0222357B6C4}"/>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5" name="Footer Placeholder 4">
            <a:extLst>
              <a:ext uri="{FF2B5EF4-FFF2-40B4-BE49-F238E27FC236}">
                <a16:creationId xmlns:a16="http://schemas.microsoft.com/office/drawing/2014/main" id="{0118124B-104E-26F9-F8B3-8FE2E3015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A046BC-BB1E-595B-BB46-ED7F170F94D2}"/>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78176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6138-03E1-5A7F-D038-49A29FC728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58D564-24BE-4489-EFA0-1F6BEE5187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95E7AD-EDA7-F6FF-BD99-95AFF20A0253}"/>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5" name="Footer Placeholder 4">
            <a:extLst>
              <a:ext uri="{FF2B5EF4-FFF2-40B4-BE49-F238E27FC236}">
                <a16:creationId xmlns:a16="http://schemas.microsoft.com/office/drawing/2014/main" id="{BD2D7563-C839-DBEA-5481-D2F9AFE416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1824E-3FEC-1B6F-1EF4-09D845697ABD}"/>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98371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72F0-6C41-4A8D-04A5-6D62C965F7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8DAA5A-A28B-3398-3F91-EB94C2B35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39FD6-8D59-C2CD-72DB-B700305C828B}"/>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5" name="Footer Placeholder 4">
            <a:extLst>
              <a:ext uri="{FF2B5EF4-FFF2-40B4-BE49-F238E27FC236}">
                <a16:creationId xmlns:a16="http://schemas.microsoft.com/office/drawing/2014/main" id="{4CE391CE-1A2F-73B3-0149-6C7423481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36E40-8997-7CD0-FD08-0CB1AF8A0633}"/>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215549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6F35-C0CA-2DF5-D132-2D52449DB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602682-1B3C-708A-B020-B38A9639ED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4F1704-BE86-1C81-A54A-6F3AE93CFF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7806B5-8092-B7C8-0E65-2A84635B2B44}"/>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6" name="Footer Placeholder 5">
            <a:extLst>
              <a:ext uri="{FF2B5EF4-FFF2-40B4-BE49-F238E27FC236}">
                <a16:creationId xmlns:a16="http://schemas.microsoft.com/office/drawing/2014/main" id="{DFE48A86-C872-7C11-594B-5CFAA30381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ADF332-961A-E3EA-EC52-A9CB3643CE9F}"/>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116866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9D92-6420-F197-8F94-87ED5328C5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C85576-8663-8210-711C-F1862A751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A2FA1-00FF-1C5B-DCBA-1913DA0AA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D4745E-A6F2-B72F-DDAF-552258C2F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3A5E9-0E33-E0B1-B84D-801B756BB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CE7A7E-3360-F7A6-4438-3F26B550429A}"/>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8" name="Footer Placeholder 7">
            <a:extLst>
              <a:ext uri="{FF2B5EF4-FFF2-40B4-BE49-F238E27FC236}">
                <a16:creationId xmlns:a16="http://schemas.microsoft.com/office/drawing/2014/main" id="{D4F7FAA3-AE53-C82D-BBA0-B7F3E39A16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31A4ED-A1AF-38D5-846B-39D857117F11}"/>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160323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9408-9581-3B4D-92C0-B316A8727A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6E2596-38C2-2D68-F5DD-10EDAB507458}"/>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4" name="Footer Placeholder 3">
            <a:extLst>
              <a:ext uri="{FF2B5EF4-FFF2-40B4-BE49-F238E27FC236}">
                <a16:creationId xmlns:a16="http://schemas.microsoft.com/office/drawing/2014/main" id="{26DE08BC-9CC7-4C43-258A-BE0715805F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E98DE-02B9-EE22-46F6-3A38C3F924D7}"/>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313380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6F858-AD4A-D5F4-FCFF-66CF2E6A8B1E}"/>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3" name="Footer Placeholder 2">
            <a:extLst>
              <a:ext uri="{FF2B5EF4-FFF2-40B4-BE49-F238E27FC236}">
                <a16:creationId xmlns:a16="http://schemas.microsoft.com/office/drawing/2014/main" id="{6775152D-566F-5778-27FF-AEF3486988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8D225-511D-9177-0BAC-1113EAF9D41F}"/>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292308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0A82-B5AE-6193-74A3-35DE4D155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3060DC-90C2-DF8F-AE73-C0C778BBB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EA383-947B-8E63-91E1-9977A4060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77DC1-7FF3-AFE9-69E9-13B5F50A6C4D}"/>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6" name="Footer Placeholder 5">
            <a:extLst>
              <a:ext uri="{FF2B5EF4-FFF2-40B4-BE49-F238E27FC236}">
                <a16:creationId xmlns:a16="http://schemas.microsoft.com/office/drawing/2014/main" id="{27A06D52-1C67-066F-7EF1-1885C82617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09DFE1-7E4D-2106-0DA2-455A974FE1C1}"/>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133788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7C3D-E5DF-DD5E-B981-F07A67F8E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16935F-1109-A815-A3AC-FE5D1DE54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0D87B0-5D76-0564-6961-298C9C01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F949C-D02B-AD44-EE8F-FDA465F3898D}"/>
              </a:ext>
            </a:extLst>
          </p:cNvPr>
          <p:cNvSpPr>
            <a:spLocks noGrp="1"/>
          </p:cNvSpPr>
          <p:nvPr>
            <p:ph type="dt" sz="half" idx="10"/>
          </p:nvPr>
        </p:nvSpPr>
        <p:spPr/>
        <p:txBody>
          <a:bodyPr/>
          <a:lstStyle/>
          <a:p>
            <a:fld id="{53071C64-1CF0-4A01-89A3-57F240253B11}" type="datetimeFigureOut">
              <a:rPr lang="en-GB" smtClean="0"/>
              <a:t>03/03/2026</a:t>
            </a:fld>
            <a:endParaRPr lang="en-GB"/>
          </a:p>
        </p:txBody>
      </p:sp>
      <p:sp>
        <p:nvSpPr>
          <p:cNvPr id="6" name="Footer Placeholder 5">
            <a:extLst>
              <a:ext uri="{FF2B5EF4-FFF2-40B4-BE49-F238E27FC236}">
                <a16:creationId xmlns:a16="http://schemas.microsoft.com/office/drawing/2014/main" id="{7D6B5C60-792D-B4CB-B253-0856E2A727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E49E56-EB49-8687-8039-704811B2F328}"/>
              </a:ext>
            </a:extLst>
          </p:cNvPr>
          <p:cNvSpPr>
            <a:spLocks noGrp="1"/>
          </p:cNvSpPr>
          <p:nvPr>
            <p:ph type="sldNum" sz="quarter" idx="12"/>
          </p:nvPr>
        </p:nvSpPr>
        <p:spPr/>
        <p:txBody>
          <a:bodyPr/>
          <a:lstStyle/>
          <a:p>
            <a:fld id="{A2729391-756D-4850-941F-65A79710AF10}" type="slidenum">
              <a:rPr lang="en-GB" smtClean="0"/>
              <a:t>‹#›</a:t>
            </a:fld>
            <a:endParaRPr lang="en-GB"/>
          </a:p>
        </p:txBody>
      </p:sp>
    </p:spTree>
    <p:extLst>
      <p:ext uri="{BB962C8B-B14F-4D97-AF65-F5344CB8AC3E}">
        <p14:creationId xmlns:p14="http://schemas.microsoft.com/office/powerpoint/2010/main" val="59054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3A0C1-C5F2-4F5E-4B8E-5EDE3A395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84E595-3449-63FB-3D66-E286ABB0B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27265-F938-F303-100E-A01E0A40D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1C64-1CF0-4A01-89A3-57F240253B11}" type="datetimeFigureOut">
              <a:rPr lang="en-GB" smtClean="0"/>
              <a:t>03/03/2026</a:t>
            </a:fld>
            <a:endParaRPr lang="en-GB"/>
          </a:p>
        </p:txBody>
      </p:sp>
      <p:sp>
        <p:nvSpPr>
          <p:cNvPr id="5" name="Footer Placeholder 4">
            <a:extLst>
              <a:ext uri="{FF2B5EF4-FFF2-40B4-BE49-F238E27FC236}">
                <a16:creationId xmlns:a16="http://schemas.microsoft.com/office/drawing/2014/main" id="{DF7874C5-2A0B-294C-818E-4DDFFA134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2B7C4F-0811-A343-4E4A-A152544E6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29391-756D-4850-941F-65A79710AF10}" type="slidenum">
              <a:rPr lang="en-GB" smtClean="0"/>
              <a:t>‹#›</a:t>
            </a:fld>
            <a:endParaRPr lang="en-GB"/>
          </a:p>
        </p:txBody>
      </p:sp>
    </p:spTree>
    <p:extLst>
      <p:ext uri="{BB962C8B-B14F-4D97-AF65-F5344CB8AC3E}">
        <p14:creationId xmlns:p14="http://schemas.microsoft.com/office/powerpoint/2010/main" val="1121182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travelhealthpro.org.uk/country/177/peru"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pixabay.com/en/taj-mahal-india-taj-mahal-asia-140082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jpg"/><Relationship Id="rId4" Type="http://schemas.openxmlformats.org/officeDocument/2006/relationships/hyperlink" Target="https://pixabay.com/en/taj-mahal-india-taj-mahal-asia-14008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vaccination-of-individuals-with-uncertain-or-incomplete-immunisation-stat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vaccination-of-individuals-with-uncertain-or-incomplete-immunisation-statu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alyssclassroom.co.uk/travel-health"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5830-82BD-52B9-CFEF-CE3E3F81717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04F6F93-489A-EF57-7760-8D8B92958B7F}"/>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BAB0A6C6-B4EB-5A78-6EC0-D3565A92A1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4" y="0"/>
            <a:ext cx="12283784" cy="6858000"/>
          </a:xfrm>
          <a:prstGeom prst="roundRect">
            <a:avLst>
              <a:gd name="adj" fmla="val 0"/>
            </a:avLst>
          </a:prstGeom>
        </p:spPr>
      </p:pic>
      <p:sp>
        <p:nvSpPr>
          <p:cNvPr id="5" name="TextBox 4">
            <a:extLst>
              <a:ext uri="{FF2B5EF4-FFF2-40B4-BE49-F238E27FC236}">
                <a16:creationId xmlns:a16="http://schemas.microsoft.com/office/drawing/2014/main" id="{4F073365-DE05-DE72-45E3-0D2937AB0AF0}"/>
              </a:ext>
            </a:extLst>
          </p:cNvPr>
          <p:cNvSpPr txBox="1"/>
          <p:nvPr/>
        </p:nvSpPr>
        <p:spPr>
          <a:xfrm>
            <a:off x="738554" y="2447876"/>
            <a:ext cx="11453446" cy="1569660"/>
          </a:xfrm>
          <a:prstGeom prst="rect">
            <a:avLst/>
          </a:prstGeom>
          <a:solidFill>
            <a:schemeClr val="tx1"/>
          </a:solidFill>
        </p:spPr>
        <p:txBody>
          <a:bodyPr wrap="square" rtlCol="0">
            <a:spAutoFit/>
          </a:bodyPr>
          <a:lstStyle/>
          <a:p>
            <a:pPr algn="ctr"/>
            <a:r>
              <a:rPr lang="en-GB" sz="4800" b="1" dirty="0">
                <a:solidFill>
                  <a:schemeClr val="bg1"/>
                </a:solidFill>
              </a:rPr>
              <a:t>THE CONVOLUTED WORLD OF TRAVEL VACCINE SCHEDULING </a:t>
            </a:r>
          </a:p>
        </p:txBody>
      </p:sp>
    </p:spTree>
    <p:extLst>
      <p:ext uri="{BB962C8B-B14F-4D97-AF65-F5344CB8AC3E}">
        <p14:creationId xmlns:p14="http://schemas.microsoft.com/office/powerpoint/2010/main" val="4138417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199D60F6-DAE8-AEEB-48E3-170E4667A3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0F066B-66FB-9EB6-3558-95CB19F3EF40}"/>
              </a:ext>
            </a:extLst>
          </p:cNvPr>
          <p:cNvPicPr>
            <a:picLocks noChangeAspect="1"/>
          </p:cNvPicPr>
          <p:nvPr/>
        </p:nvPicPr>
        <p:blipFill>
          <a:blip r:embed="rId3"/>
          <a:stretch>
            <a:fillRect/>
          </a:stretch>
        </p:blipFill>
        <p:spPr>
          <a:xfrm>
            <a:off x="7017253" y="263261"/>
            <a:ext cx="4718551" cy="633147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2880274-0332-A48E-73FE-B0E7F0B878AB}"/>
              </a:ext>
            </a:extLst>
          </p:cNvPr>
          <p:cNvSpPr txBox="1"/>
          <p:nvPr/>
        </p:nvSpPr>
        <p:spPr>
          <a:xfrm>
            <a:off x="651622" y="1017289"/>
            <a:ext cx="6012948" cy="452431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400" dirty="0"/>
              <a:t>Some want them really spaced out due to</a:t>
            </a:r>
            <a:r>
              <a:rPr lang="en-GB" sz="2400" b="1" dirty="0"/>
              <a:t> cost </a:t>
            </a:r>
            <a:r>
              <a:rPr lang="en-GB" sz="2400" dirty="0"/>
              <a:t>or </a:t>
            </a:r>
            <a:r>
              <a:rPr lang="en-GB" sz="2400" b="1" dirty="0"/>
              <a:t>needle phobia</a:t>
            </a:r>
          </a:p>
          <a:p>
            <a:pPr marL="285750" indent="-285750">
              <a:buFont typeface="Arial" panose="020B0604020202020204" pitchFamily="34" charset="0"/>
              <a:buChar char="•"/>
            </a:pPr>
            <a:r>
              <a:rPr lang="en-GB" sz="2400" b="1" dirty="0"/>
              <a:t>MINIMUM intervals </a:t>
            </a:r>
            <a:r>
              <a:rPr lang="en-GB" sz="2400" dirty="0"/>
              <a:t>- don’t worry if the appointments can’t quite be squeezed in on exactly the right day. Delays = ok, earlier is more of an issue to be avoided</a:t>
            </a:r>
          </a:p>
          <a:p>
            <a:pPr marL="285750" indent="-285750">
              <a:buFont typeface="Arial" panose="020B0604020202020204" pitchFamily="34" charset="0"/>
              <a:buChar char="•"/>
            </a:pPr>
            <a:r>
              <a:rPr lang="en-GB" sz="2400" dirty="0"/>
              <a:t>Your colleagues (or other clinics) may be giving the following vaccines in a course - and possibly other vaccines - </a:t>
            </a:r>
            <a:r>
              <a:rPr lang="en-GB" sz="2400" b="1" dirty="0"/>
              <a:t>document the plan clearly</a:t>
            </a:r>
            <a:r>
              <a:rPr lang="en-GB" sz="2400" dirty="0"/>
              <a:t>. Remember there are several different ways to correctly schedule vaccines.</a:t>
            </a:r>
          </a:p>
        </p:txBody>
      </p:sp>
      <p:sp>
        <p:nvSpPr>
          <p:cNvPr id="2" name="TextBox 1">
            <a:extLst>
              <a:ext uri="{FF2B5EF4-FFF2-40B4-BE49-F238E27FC236}">
                <a16:creationId xmlns:a16="http://schemas.microsoft.com/office/drawing/2014/main" id="{A8AA9703-953B-CFA8-26A3-95320658B428}"/>
              </a:ext>
            </a:extLst>
          </p:cNvPr>
          <p:cNvSpPr txBox="1"/>
          <p:nvPr/>
        </p:nvSpPr>
        <p:spPr>
          <a:xfrm rot="453185">
            <a:off x="6493155" y="2696883"/>
            <a:ext cx="4972562" cy="1464231"/>
          </a:xfrm>
          <a:prstGeom prst="roundRect">
            <a:avLst/>
          </a:prstGeom>
          <a:solidFill>
            <a:schemeClr val="tx1"/>
          </a:solidFill>
        </p:spPr>
        <p:txBody>
          <a:bodyPr wrap="square" rtlCol="0">
            <a:spAutoFit/>
          </a:bodyPr>
          <a:lstStyle/>
          <a:p>
            <a:pPr lvl="0" algn="ctr"/>
            <a:r>
              <a:rPr lang="en-GB" sz="2000" b="1" dirty="0">
                <a:solidFill>
                  <a:srgbClr val="FF0000"/>
                </a:solidFill>
              </a:rPr>
              <a:t>Outbreaks can lead to shortages, deviations in schedules, protocols, and administration routes </a:t>
            </a:r>
            <a:r>
              <a:rPr lang="en-GB" sz="2000" dirty="0">
                <a:solidFill>
                  <a:srgbClr val="FF0000"/>
                </a:solidFill>
              </a:rPr>
              <a:t>(usually just as you finally think you know what you’re doing!) </a:t>
            </a:r>
          </a:p>
        </p:txBody>
      </p:sp>
    </p:spTree>
    <p:extLst>
      <p:ext uri="{BB962C8B-B14F-4D97-AF65-F5344CB8AC3E}">
        <p14:creationId xmlns:p14="http://schemas.microsoft.com/office/powerpoint/2010/main" val="1086114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49469-6829-4E50-A86F-981F2F758F1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7084" r="32083"/>
          <a:stretch/>
        </p:blipFill>
        <p:spPr>
          <a:xfrm>
            <a:off x="1596250" y="311437"/>
            <a:ext cx="4347350" cy="593825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8C60EB1-6ABE-45C7-B8C5-2443402D8346}"/>
              </a:ext>
            </a:extLst>
          </p:cNvPr>
          <p:cNvSpPr txBox="1"/>
          <p:nvPr/>
        </p:nvSpPr>
        <p:spPr>
          <a:xfrm>
            <a:off x="343117" y="611247"/>
            <a:ext cx="1021556" cy="5588000"/>
          </a:xfrm>
          <a:prstGeom prst="roundRect">
            <a:avLst/>
          </a:prstGeom>
          <a:noFill/>
        </p:spPr>
        <p:txBody>
          <a:bodyPr vert="vert270" wrap="square" rtlCol="0">
            <a:spAutoFit/>
          </a:bodyPr>
          <a:lstStyle/>
          <a:p>
            <a:pPr algn="ctr"/>
            <a:r>
              <a:rPr lang="en-GB" sz="4800" b="1" dirty="0">
                <a:solidFill>
                  <a:schemeClr val="bg1"/>
                </a:solidFill>
                <a:latin typeface="Roboto" panose="02000000000000000000" pitchFamily="2" charset="0"/>
                <a:ea typeface="Roboto" panose="02000000000000000000" pitchFamily="2" charset="0"/>
              </a:rPr>
              <a:t>Traveller Example</a:t>
            </a:r>
          </a:p>
        </p:txBody>
      </p:sp>
      <p:sp>
        <p:nvSpPr>
          <p:cNvPr id="2" name="TextBox 1">
            <a:extLst>
              <a:ext uri="{FF2B5EF4-FFF2-40B4-BE49-F238E27FC236}">
                <a16:creationId xmlns:a16="http://schemas.microsoft.com/office/drawing/2014/main" id="{E5DE8CCE-42CF-C265-7661-B39A693D32D2}"/>
              </a:ext>
            </a:extLst>
          </p:cNvPr>
          <p:cNvSpPr txBox="1"/>
          <p:nvPr/>
        </p:nvSpPr>
        <p:spPr>
          <a:xfrm>
            <a:off x="6175177" y="2233245"/>
            <a:ext cx="4347349" cy="830997"/>
          </a:xfrm>
          <a:prstGeom prst="rect">
            <a:avLst/>
          </a:prstGeom>
          <a:noFill/>
        </p:spPr>
        <p:txBody>
          <a:bodyPr wrap="square" rtlCol="0">
            <a:spAutoFit/>
          </a:bodyPr>
          <a:lstStyle/>
          <a:p>
            <a:r>
              <a:rPr lang="en-GB" sz="4800" b="1" dirty="0">
                <a:solidFill>
                  <a:schemeClr val="bg1"/>
                </a:solidFill>
              </a:rPr>
              <a:t>Meet Rob! </a:t>
            </a:r>
            <a:r>
              <a:rPr lang="en-GB" sz="4800" b="1" dirty="0">
                <a:solidFill>
                  <a:schemeClr val="bg1"/>
                </a:solidFill>
                <a:sym typeface="Wingdings" panose="05000000000000000000" pitchFamily="2" charset="2"/>
              </a:rPr>
              <a:t></a:t>
            </a:r>
            <a:endParaRPr lang="en-GB" sz="4800" b="1" dirty="0">
              <a:solidFill>
                <a:schemeClr val="bg1"/>
              </a:solidFill>
            </a:endParaRPr>
          </a:p>
        </p:txBody>
      </p:sp>
      <p:sp>
        <p:nvSpPr>
          <p:cNvPr id="3" name="Rectangle: Rounded Corners 2">
            <a:extLst>
              <a:ext uri="{FF2B5EF4-FFF2-40B4-BE49-F238E27FC236}">
                <a16:creationId xmlns:a16="http://schemas.microsoft.com/office/drawing/2014/main" id="{19983742-1CE6-44A4-A23E-A3F687C67379}"/>
              </a:ext>
            </a:extLst>
          </p:cNvPr>
          <p:cNvSpPr/>
          <p:nvPr/>
        </p:nvSpPr>
        <p:spPr>
          <a:xfrm>
            <a:off x="4076860" y="311437"/>
            <a:ext cx="6108860" cy="5938253"/>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ea typeface="Roboto" panose="02000000000000000000" pitchFamily="2" charset="0"/>
              </a:rPr>
              <a:t>Rob is 25 years old and will be travelling to Peru to complete a high altitude 5-day Inca trail trek to Machu Picchu. Camping along route. He will be in Peru for three weeks in total. He’s considering a 2-day jungle excursion in the amazon (</a:t>
            </a:r>
            <a:r>
              <a:rPr lang="en-US" sz="2400" i="1" dirty="0">
                <a:solidFill>
                  <a:schemeClr val="tx1"/>
                </a:solidFill>
                <a:ea typeface="Roboto" panose="02000000000000000000" pitchFamily="2" charset="0"/>
              </a:rPr>
              <a:t>Puerto Maldonado</a:t>
            </a:r>
            <a:r>
              <a:rPr lang="en-US" sz="2400" dirty="0">
                <a:solidFill>
                  <a:schemeClr val="tx1"/>
                </a:solidFill>
                <a:ea typeface="Roboto" panose="02000000000000000000" pitchFamily="2" charset="0"/>
              </a:rPr>
              <a:t>) and aims to stay flexible. </a:t>
            </a:r>
          </a:p>
          <a:p>
            <a:pPr lvl="0" algn="ctr"/>
            <a:r>
              <a:rPr lang="en-US" sz="2400" dirty="0">
                <a:solidFill>
                  <a:schemeClr val="tx1"/>
                </a:solidFill>
                <a:ea typeface="Roboto" panose="02000000000000000000" pitchFamily="2" charset="0"/>
              </a:rPr>
              <a:t>Arriving and departing from Cusco City. </a:t>
            </a:r>
            <a:r>
              <a:rPr lang="en-US" sz="2400" b="1" dirty="0">
                <a:solidFill>
                  <a:srgbClr val="002060"/>
                </a:solidFill>
                <a:ea typeface="Roboto" panose="02000000000000000000" pitchFamily="2" charset="0"/>
              </a:rPr>
              <a:t>Leaving in 3 months. </a:t>
            </a:r>
            <a:r>
              <a:rPr lang="en-US" sz="2400" dirty="0">
                <a:solidFill>
                  <a:schemeClr val="tx1"/>
                </a:solidFill>
                <a:ea typeface="Roboto" panose="02000000000000000000" pitchFamily="2" charset="0"/>
              </a:rPr>
              <a:t>Has trekked in the Alps in Europe previously. </a:t>
            </a:r>
          </a:p>
          <a:p>
            <a:pPr lvl="0" algn="ctr"/>
            <a:r>
              <a:rPr lang="en-US" sz="2400" dirty="0">
                <a:solidFill>
                  <a:schemeClr val="tx1"/>
                </a:solidFill>
                <a:ea typeface="Roboto" panose="02000000000000000000" pitchFamily="2" charset="0"/>
              </a:rPr>
              <a:t>No travel vaccine history. Medically well. Has definitely not had MMR as parents  declined it. But has had all other routine UK </a:t>
            </a:r>
            <a:r>
              <a:rPr lang="en-US" sz="2400" dirty="0" err="1">
                <a:solidFill>
                  <a:schemeClr val="tx1"/>
                </a:solidFill>
                <a:ea typeface="Roboto" panose="02000000000000000000" pitchFamily="2" charset="0"/>
              </a:rPr>
              <a:t>immunisations</a:t>
            </a:r>
            <a:r>
              <a:rPr lang="en-US" sz="2400" dirty="0">
                <a:solidFill>
                  <a:schemeClr val="tx1"/>
                </a:solidFill>
                <a:ea typeface="Roboto" panose="02000000000000000000" pitchFamily="2" charset="0"/>
              </a:rPr>
              <a:t>.</a:t>
            </a:r>
          </a:p>
          <a:p>
            <a:pPr lvl="0" algn="ctr"/>
            <a:r>
              <a:rPr lang="en-US" sz="2400" dirty="0">
                <a:solidFill>
                  <a:schemeClr val="tx1"/>
                </a:solidFill>
                <a:ea typeface="Roboto" panose="02000000000000000000" pitchFamily="2" charset="0"/>
              </a:rPr>
              <a:t>No health concerns, not on any medication. No history of Dengue. </a:t>
            </a:r>
          </a:p>
          <a:p>
            <a:pPr lvl="0" algn="ctr"/>
            <a:endParaRPr lang="en-US" sz="1600" b="1" dirty="0">
              <a:solidFill>
                <a:srgbClr val="FF0000"/>
              </a:solidFill>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1A8BCF36-F8BC-4A56-B61D-40F82BD8EB3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6278" y="459873"/>
            <a:ext cx="1812605" cy="59382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1400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8C36AF-47FB-7913-9D19-3EF7AF5575CF}"/>
              </a:ext>
            </a:extLst>
          </p:cNvPr>
          <p:cNvPicPr>
            <a:picLocks noChangeAspect="1"/>
          </p:cNvPicPr>
          <p:nvPr/>
        </p:nvPicPr>
        <p:blipFill rotWithShape="1">
          <a:blip r:embed="rId3">
            <a:extLst>
              <a:ext uri="{28A0092B-C50C-407E-A947-70E740481C1C}">
                <a14:useLocalDpi xmlns:a14="http://schemas.microsoft.com/office/drawing/2010/main" val="0"/>
              </a:ext>
            </a:extLst>
          </a:blip>
          <a:srcRect l="27084" r="32083"/>
          <a:stretch/>
        </p:blipFill>
        <p:spPr>
          <a:xfrm>
            <a:off x="21511" y="0"/>
            <a:ext cx="5042858" cy="6888281"/>
          </a:xfrm>
          <a:prstGeom prst="rect">
            <a:avLst/>
          </a:prstGeom>
          <a:ln>
            <a:noFill/>
          </a:ln>
          <a:effectLst>
            <a:outerShdw blurRad="292100" dist="139700" dir="2700000" algn="tl" rotWithShape="0">
              <a:srgbClr val="333333">
                <a:alpha val="65000"/>
              </a:srgbClr>
            </a:outerShdw>
          </a:effectLst>
        </p:spPr>
      </p:pic>
      <p:graphicFrame>
        <p:nvGraphicFramePr>
          <p:cNvPr id="12" name="Table 11">
            <a:extLst>
              <a:ext uri="{FF2B5EF4-FFF2-40B4-BE49-F238E27FC236}">
                <a16:creationId xmlns:a16="http://schemas.microsoft.com/office/drawing/2014/main" id="{6AAAC880-18C7-534F-FEA1-5350ADBDE7FD}"/>
              </a:ext>
            </a:extLst>
          </p:cNvPr>
          <p:cNvGraphicFramePr>
            <a:graphicFrameLocks noGrp="1"/>
          </p:cNvGraphicFramePr>
          <p:nvPr>
            <p:extLst>
              <p:ext uri="{D42A27DB-BD31-4B8C-83A1-F6EECF244321}">
                <p14:modId xmlns:p14="http://schemas.microsoft.com/office/powerpoint/2010/main" val="4028723033"/>
              </p:ext>
            </p:extLst>
          </p:nvPr>
        </p:nvGraphicFramePr>
        <p:xfrm>
          <a:off x="5320341" y="101821"/>
          <a:ext cx="5213107" cy="6621376"/>
        </p:xfrm>
        <a:graphic>
          <a:graphicData uri="http://schemas.openxmlformats.org/drawingml/2006/table">
            <a:tbl>
              <a:tblPr firstRow="1" bandRow="1">
                <a:tableStyleId>{93296810-A885-4BE3-A3E7-6D5BEEA58F35}</a:tableStyleId>
              </a:tblPr>
              <a:tblGrid>
                <a:gridCol w="4322299">
                  <a:extLst>
                    <a:ext uri="{9D8B030D-6E8A-4147-A177-3AD203B41FA5}">
                      <a16:colId xmlns:a16="http://schemas.microsoft.com/office/drawing/2014/main" val="1198876861"/>
                    </a:ext>
                  </a:extLst>
                </a:gridCol>
                <a:gridCol w="296936">
                  <a:extLst>
                    <a:ext uri="{9D8B030D-6E8A-4147-A177-3AD203B41FA5}">
                      <a16:colId xmlns:a16="http://schemas.microsoft.com/office/drawing/2014/main" val="3477243743"/>
                    </a:ext>
                  </a:extLst>
                </a:gridCol>
                <a:gridCol w="296936">
                  <a:extLst>
                    <a:ext uri="{9D8B030D-6E8A-4147-A177-3AD203B41FA5}">
                      <a16:colId xmlns:a16="http://schemas.microsoft.com/office/drawing/2014/main" val="3283371101"/>
                    </a:ext>
                  </a:extLst>
                </a:gridCol>
                <a:gridCol w="296936">
                  <a:extLst>
                    <a:ext uri="{9D8B030D-6E8A-4147-A177-3AD203B41FA5}">
                      <a16:colId xmlns:a16="http://schemas.microsoft.com/office/drawing/2014/main" val="2639887502"/>
                    </a:ext>
                  </a:extLst>
                </a:gridCol>
              </a:tblGrid>
              <a:tr h="2429034">
                <a:tc>
                  <a:txBody>
                    <a:bodyPr/>
                    <a:lstStyle/>
                    <a:p>
                      <a:pPr algn="l">
                        <a:lnSpc>
                          <a:spcPct val="107000"/>
                        </a:lnSpc>
                        <a:spcAft>
                          <a:spcPts val="800"/>
                        </a:spcAft>
                      </a:pPr>
                      <a:r>
                        <a:rPr lang="en-GB" sz="1400" dirty="0">
                          <a:effectLst/>
                        </a:rPr>
                        <a:t> </a:t>
                      </a:r>
                      <a:endParaRPr lang="en-GB" sz="1400"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marL="71755" marR="71755" algn="l">
                        <a:lnSpc>
                          <a:spcPct val="107000"/>
                        </a:lnSpc>
                        <a:spcAft>
                          <a:spcPts val="800"/>
                        </a:spcAft>
                      </a:pPr>
                      <a:r>
                        <a:rPr lang="en-GB" sz="1400" dirty="0">
                          <a:effectLst/>
                        </a:rPr>
                        <a:t>Decided to have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152" marR="50152" marT="25076" marB="25076" vert="vert270"/>
                </a:tc>
                <a:tc>
                  <a:txBody>
                    <a:bodyPr/>
                    <a:lstStyle/>
                    <a:p>
                      <a:pPr marL="71755" marR="71755" algn="l">
                        <a:lnSpc>
                          <a:spcPct val="107000"/>
                        </a:lnSpc>
                        <a:spcAft>
                          <a:spcPts val="800"/>
                        </a:spcAft>
                      </a:pPr>
                      <a:r>
                        <a:rPr lang="en-GB" sz="1400" dirty="0">
                          <a:effectLst/>
                        </a:rPr>
                        <a:t>Considering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152" marR="50152" marT="25076" marB="25076" vert="vert270"/>
                </a:tc>
                <a:tc>
                  <a:txBody>
                    <a:bodyPr/>
                    <a:lstStyle/>
                    <a:p>
                      <a:pPr marL="71755" marR="71755" algn="l">
                        <a:lnSpc>
                          <a:spcPct val="107000"/>
                        </a:lnSpc>
                        <a:spcAft>
                          <a:spcPts val="800"/>
                        </a:spcAft>
                      </a:pPr>
                      <a:r>
                        <a:rPr lang="en-GB" sz="1400" dirty="0">
                          <a:effectLst/>
                        </a:rPr>
                        <a:t>Not considering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152" marR="50152" marT="25076" marB="25076" vert="vert270"/>
                </a:tc>
                <a:extLst>
                  <a:ext uri="{0D108BD9-81ED-4DB2-BD59-A6C34878D82A}">
                    <a16:rowId xmlns:a16="http://schemas.microsoft.com/office/drawing/2014/main" val="1997752400"/>
                  </a:ext>
                </a:extLst>
              </a:tr>
              <a:tr h="293729">
                <a:tc>
                  <a:txBody>
                    <a:bodyPr/>
                    <a:lstStyle/>
                    <a:p>
                      <a:pPr algn="l">
                        <a:lnSpc>
                          <a:spcPct val="107000"/>
                        </a:lnSpc>
                        <a:spcAft>
                          <a:spcPts val="800"/>
                        </a:spcAft>
                      </a:pPr>
                      <a:r>
                        <a:rPr lang="en-GB" sz="1400" b="1" dirty="0">
                          <a:effectLst/>
                        </a:rPr>
                        <a:t>Chikungunya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chemeClr val="accent2"/>
                          </a:solidFill>
                          <a:effectLst/>
                          <a:latin typeface="+mn-lt"/>
                        </a:rPr>
                        <a:t>x</a:t>
                      </a:r>
                      <a:endParaRPr lang="en-GB" sz="1600" b="1" dirty="0">
                        <a:solidFill>
                          <a:schemeClr val="accent2"/>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1190724135"/>
                  </a:ext>
                </a:extLst>
              </a:tr>
              <a:tr h="293729">
                <a:tc>
                  <a:txBody>
                    <a:bodyPr/>
                    <a:lstStyle/>
                    <a:p>
                      <a:pPr algn="l">
                        <a:lnSpc>
                          <a:spcPct val="107000"/>
                        </a:lnSpc>
                        <a:spcAft>
                          <a:spcPts val="800"/>
                        </a:spcAft>
                      </a:pPr>
                      <a:r>
                        <a:rPr lang="en-GB" sz="1400" b="1" kern="1200" dirty="0">
                          <a:effectLst/>
                        </a:rPr>
                        <a:t>Hepatitis B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chemeClr val="accent6">
                              <a:lumMod val="50000"/>
                            </a:schemeClr>
                          </a:solidFill>
                          <a:effectLst/>
                          <a:latin typeface="+mn-lt"/>
                        </a:rPr>
                        <a:t>x</a:t>
                      </a: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2895547496"/>
                  </a:ext>
                </a:extLst>
              </a:tr>
              <a:tr h="293729">
                <a:tc>
                  <a:txBody>
                    <a:bodyPr/>
                    <a:lstStyle/>
                    <a:p>
                      <a:pPr algn="l">
                        <a:lnSpc>
                          <a:spcPct val="107000"/>
                        </a:lnSpc>
                        <a:spcAft>
                          <a:spcPts val="800"/>
                        </a:spcAft>
                      </a:pPr>
                      <a:r>
                        <a:rPr lang="en-GB" sz="1400" b="1" kern="1200" dirty="0">
                          <a:effectLst/>
                        </a:rPr>
                        <a:t>Rabies</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rgbClr val="FF0000"/>
                          </a:solidFill>
                          <a:effectLst/>
                          <a:latin typeface="+mn-lt"/>
                        </a:rPr>
                        <a:t>x</a:t>
                      </a: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1133119973"/>
                  </a:ext>
                </a:extLst>
              </a:tr>
              <a:tr h="293729">
                <a:tc>
                  <a:txBody>
                    <a:bodyPr/>
                    <a:lstStyle/>
                    <a:p>
                      <a:pPr algn="l">
                        <a:lnSpc>
                          <a:spcPct val="107000"/>
                        </a:lnSpc>
                        <a:spcAft>
                          <a:spcPts val="800"/>
                        </a:spcAft>
                      </a:pPr>
                      <a:r>
                        <a:rPr lang="en-GB" sz="1400" b="1" kern="1200" dirty="0">
                          <a:effectLst/>
                        </a:rPr>
                        <a:t>Japanese Encephalitis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chemeClr val="accent6">
                              <a:lumMod val="50000"/>
                            </a:schemeClr>
                          </a:solidFill>
                          <a:effectLst/>
                          <a:latin typeface="+mn-lt"/>
                        </a:rPr>
                        <a:t>x</a:t>
                      </a: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2413142567"/>
                  </a:ext>
                </a:extLst>
              </a:tr>
              <a:tr h="293729">
                <a:tc>
                  <a:txBody>
                    <a:bodyPr/>
                    <a:lstStyle/>
                    <a:p>
                      <a:pPr algn="l">
                        <a:lnSpc>
                          <a:spcPct val="107000"/>
                        </a:lnSpc>
                        <a:spcAft>
                          <a:spcPts val="800"/>
                        </a:spcAft>
                      </a:pPr>
                      <a:r>
                        <a:rPr lang="en-GB" sz="1400" b="1" kern="1200" dirty="0">
                          <a:effectLst/>
                        </a:rPr>
                        <a:t>Tick Borne Encephalitis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chemeClr val="accent6">
                              <a:lumMod val="50000"/>
                            </a:schemeClr>
                          </a:solidFill>
                          <a:effectLst/>
                          <a:latin typeface="+mn-lt"/>
                        </a:rPr>
                        <a:t>x</a:t>
                      </a: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4230743204"/>
                  </a:ext>
                </a:extLst>
              </a:tr>
              <a:tr h="293729">
                <a:tc>
                  <a:txBody>
                    <a:bodyPr/>
                    <a:lstStyle/>
                    <a:p>
                      <a:pPr algn="l">
                        <a:lnSpc>
                          <a:spcPct val="107000"/>
                        </a:lnSpc>
                        <a:spcAft>
                          <a:spcPts val="800"/>
                        </a:spcAft>
                      </a:pPr>
                      <a:r>
                        <a:rPr lang="en-GB" sz="1400" b="1" kern="1200" dirty="0">
                          <a:effectLst/>
                        </a:rPr>
                        <a:t>Cholera</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chemeClr val="accent6">
                              <a:lumMod val="50000"/>
                            </a:schemeClr>
                          </a:solidFill>
                          <a:effectLst/>
                          <a:latin typeface="+mn-lt"/>
                        </a:rPr>
                        <a:t>x</a:t>
                      </a: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962718461"/>
                  </a:ext>
                </a:extLst>
              </a:tr>
              <a:tr h="293729">
                <a:tc>
                  <a:txBody>
                    <a:bodyPr/>
                    <a:lstStyle/>
                    <a:p>
                      <a:pPr algn="l">
                        <a:lnSpc>
                          <a:spcPct val="107000"/>
                        </a:lnSpc>
                        <a:spcAft>
                          <a:spcPts val="800"/>
                        </a:spcAft>
                      </a:pPr>
                      <a:r>
                        <a:rPr lang="en-GB" sz="1400" b="1" dirty="0">
                          <a:effectLst/>
                        </a:rPr>
                        <a:t>Dengue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chemeClr val="accent6">
                              <a:lumMod val="50000"/>
                            </a:schemeClr>
                          </a:solidFill>
                          <a:effectLst/>
                          <a:latin typeface="+mn-lt"/>
                        </a:rPr>
                        <a:t>x</a:t>
                      </a: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2219268150"/>
                  </a:ext>
                </a:extLst>
              </a:tr>
              <a:tr h="293729">
                <a:tc>
                  <a:txBody>
                    <a:bodyPr/>
                    <a:lstStyle/>
                    <a:p>
                      <a:pPr algn="l">
                        <a:lnSpc>
                          <a:spcPct val="107000"/>
                        </a:lnSpc>
                        <a:spcAft>
                          <a:spcPts val="800"/>
                        </a:spcAft>
                      </a:pPr>
                      <a:r>
                        <a:rPr lang="en-GB" sz="1400" b="1" kern="1200" dirty="0">
                          <a:effectLst/>
                        </a:rPr>
                        <a:t>Yellow Fever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rgbClr val="FF0000"/>
                          </a:solidFill>
                          <a:effectLst/>
                          <a:latin typeface="+mn-lt"/>
                          <a:cs typeface="Times New Roman" panose="02020603050405020304" pitchFamily="18" charset="0"/>
                        </a:rPr>
                        <a:t>x</a:t>
                      </a: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143158189"/>
                  </a:ext>
                </a:extLst>
              </a:tr>
              <a:tr h="293729">
                <a:tc>
                  <a:txBody>
                    <a:bodyPr/>
                    <a:lstStyle/>
                    <a:p>
                      <a:pPr algn="l">
                        <a:lnSpc>
                          <a:spcPct val="107000"/>
                        </a:lnSpc>
                        <a:spcAft>
                          <a:spcPts val="800"/>
                        </a:spcAft>
                      </a:pPr>
                      <a:r>
                        <a:rPr lang="en-GB" sz="1400" b="1" kern="1200" dirty="0">
                          <a:effectLst/>
                        </a:rPr>
                        <a:t>MMR</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rgbClr val="FF0000"/>
                          </a:solidFill>
                          <a:effectLst/>
                          <a:latin typeface="+mn-lt"/>
                        </a:rPr>
                        <a:t>x</a:t>
                      </a: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2989845624"/>
                  </a:ext>
                </a:extLst>
              </a:tr>
              <a:tr h="293729">
                <a:tc>
                  <a:txBody>
                    <a:bodyPr/>
                    <a:lstStyle/>
                    <a:p>
                      <a:pPr algn="l">
                        <a:lnSpc>
                          <a:spcPct val="107000"/>
                        </a:lnSpc>
                        <a:spcAft>
                          <a:spcPts val="800"/>
                        </a:spcAft>
                      </a:pPr>
                      <a:r>
                        <a:rPr lang="en-GB" sz="1400" b="1" kern="1200" dirty="0">
                          <a:effectLst/>
                        </a:rPr>
                        <a:t>Typhoid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rgbClr val="FF0000"/>
                          </a:solidFill>
                          <a:effectLst/>
                          <a:latin typeface="+mn-lt"/>
                        </a:rPr>
                        <a:t>x</a:t>
                      </a: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3000843031"/>
                  </a:ext>
                </a:extLst>
              </a:tr>
              <a:tr h="293729">
                <a:tc>
                  <a:txBody>
                    <a:bodyPr/>
                    <a:lstStyle/>
                    <a:p>
                      <a:pPr algn="l">
                        <a:lnSpc>
                          <a:spcPct val="107000"/>
                        </a:lnSpc>
                        <a:spcAft>
                          <a:spcPts val="800"/>
                        </a:spcAft>
                      </a:pPr>
                      <a:r>
                        <a:rPr lang="en-GB" sz="1400" b="1" kern="1200" dirty="0">
                          <a:effectLst/>
                        </a:rPr>
                        <a:t>Hepatitis A</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rgbClr val="FF0000"/>
                          </a:solidFill>
                          <a:effectLst/>
                          <a:latin typeface="+mn-lt"/>
                        </a:rPr>
                        <a:t>x</a:t>
                      </a: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836074824"/>
                  </a:ext>
                </a:extLst>
              </a:tr>
              <a:tr h="293729">
                <a:tc>
                  <a:txBody>
                    <a:bodyPr/>
                    <a:lstStyle/>
                    <a:p>
                      <a:pPr algn="l">
                        <a:lnSpc>
                          <a:spcPct val="107000"/>
                        </a:lnSpc>
                        <a:spcAft>
                          <a:spcPts val="800"/>
                        </a:spcAft>
                      </a:pPr>
                      <a:r>
                        <a:rPr lang="en-GB" sz="1400" b="1" kern="1200" dirty="0">
                          <a:effectLst/>
                        </a:rPr>
                        <a:t>Diphtheria Tetanus Polio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rgbClr val="FF0000"/>
                          </a:solidFill>
                          <a:effectLst/>
                          <a:latin typeface="+mn-lt"/>
                        </a:rPr>
                        <a:t>x</a:t>
                      </a: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3190344725"/>
                  </a:ext>
                </a:extLst>
              </a:tr>
              <a:tr h="293729">
                <a:tc>
                  <a:txBody>
                    <a:bodyPr/>
                    <a:lstStyle/>
                    <a:p>
                      <a:pPr algn="l">
                        <a:lnSpc>
                          <a:spcPct val="107000"/>
                        </a:lnSpc>
                        <a:spcAft>
                          <a:spcPts val="800"/>
                        </a:spcAft>
                      </a:pPr>
                      <a:r>
                        <a:rPr lang="en-GB" sz="1400" b="1" kern="1200" dirty="0">
                          <a:effectLst/>
                        </a:rPr>
                        <a:t>Meningococcal ACWY </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endParaRPr lang="en-GB" sz="1600" b="1" dirty="0">
                        <a:solidFill>
                          <a:srgbClr val="FF0000"/>
                        </a:solidFill>
                        <a:effectLst/>
                        <a:latin typeface="+mn-lt"/>
                        <a:cs typeface="Times New Roman" panose="02020603050405020304" pitchFamily="18" charset="0"/>
                      </a:endParaRPr>
                    </a:p>
                  </a:txBody>
                  <a:tcPr marL="50152" marR="50152" marT="25076" marB="25076"/>
                </a:tc>
                <a:tc>
                  <a:txBody>
                    <a:bodyPr/>
                    <a:lstStyle/>
                    <a:p>
                      <a:pPr algn="l">
                        <a:lnSpc>
                          <a:spcPct val="107000"/>
                        </a:lnSpc>
                      </a:pPr>
                      <a:r>
                        <a:rPr lang="en-GB" sz="1600" b="1" dirty="0">
                          <a:solidFill>
                            <a:schemeClr val="accent6">
                              <a:lumMod val="50000"/>
                            </a:schemeClr>
                          </a:solidFill>
                          <a:effectLst/>
                          <a:latin typeface="+mn-lt"/>
                        </a:rPr>
                        <a:t>x</a:t>
                      </a:r>
                      <a:endParaRPr lang="en-GB" sz="1600" b="1" dirty="0">
                        <a:solidFill>
                          <a:schemeClr val="accent6">
                            <a:lumMod val="50000"/>
                          </a:schemeClr>
                        </a:solidFill>
                        <a:effectLst/>
                        <a:latin typeface="+mn-lt"/>
                        <a:cs typeface="Times New Roman" panose="02020603050405020304" pitchFamily="18" charset="0"/>
                      </a:endParaRPr>
                    </a:p>
                  </a:txBody>
                  <a:tcPr marL="50152" marR="50152" marT="25076" marB="25076"/>
                </a:tc>
                <a:extLst>
                  <a:ext uri="{0D108BD9-81ED-4DB2-BD59-A6C34878D82A}">
                    <a16:rowId xmlns:a16="http://schemas.microsoft.com/office/drawing/2014/main" val="3966173723"/>
                  </a:ext>
                </a:extLst>
              </a:tr>
              <a:tr h="293729">
                <a:tc>
                  <a:txBody>
                    <a:bodyPr/>
                    <a:lstStyle/>
                    <a:p>
                      <a:pPr algn="l">
                        <a:lnSpc>
                          <a:spcPct val="107000"/>
                        </a:lnSpc>
                        <a:spcAft>
                          <a:spcPts val="800"/>
                        </a:spcAft>
                      </a:pPr>
                      <a:r>
                        <a:rPr lang="en-GB" sz="1400" b="1" kern="1200" dirty="0">
                          <a:effectLst/>
                        </a:rPr>
                        <a:t>Tuberculosis</a:t>
                      </a:r>
                      <a:endParaRPr lang="en-GB" sz="1400" b="1" dirty="0">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spcAft>
                          <a:spcPts val="800"/>
                        </a:spcAft>
                      </a:pPr>
                      <a:endParaRPr lang="en-GB" sz="1600" b="1">
                        <a:solidFill>
                          <a:srgbClr val="FF0000"/>
                        </a:solidFill>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spcAft>
                          <a:spcPts val="800"/>
                        </a:spcAft>
                      </a:pPr>
                      <a:endParaRPr lang="en-GB" sz="1600" b="1" dirty="0">
                        <a:solidFill>
                          <a:srgbClr val="FF0000"/>
                        </a:solidFill>
                        <a:effectLst/>
                        <a:latin typeface="+mn-lt"/>
                        <a:ea typeface="Calibri" panose="020F0502020204030204" pitchFamily="34" charset="0"/>
                        <a:cs typeface="Times New Roman" panose="02020603050405020304" pitchFamily="18" charset="0"/>
                      </a:endParaRPr>
                    </a:p>
                  </a:txBody>
                  <a:tcPr marL="50152" marR="50152" marT="25076" marB="25076"/>
                </a:tc>
                <a:tc>
                  <a:txBody>
                    <a:bodyPr/>
                    <a:lstStyle/>
                    <a:p>
                      <a:pPr algn="l">
                        <a:lnSpc>
                          <a:spcPct val="107000"/>
                        </a:lnSpc>
                        <a:spcAft>
                          <a:spcPts val="800"/>
                        </a:spcAft>
                      </a:pPr>
                      <a:r>
                        <a:rPr lang="en-GB" sz="1600" b="1" dirty="0">
                          <a:solidFill>
                            <a:schemeClr val="accent6">
                              <a:lumMod val="50000"/>
                            </a:schemeClr>
                          </a:solidFill>
                          <a:effectLst/>
                          <a:latin typeface="+mn-lt"/>
                        </a:rPr>
                        <a:t>x</a:t>
                      </a:r>
                      <a:endParaRPr lang="en-GB" sz="1600" b="1"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50152" marR="50152" marT="25076" marB="25076"/>
                </a:tc>
                <a:extLst>
                  <a:ext uri="{0D108BD9-81ED-4DB2-BD59-A6C34878D82A}">
                    <a16:rowId xmlns:a16="http://schemas.microsoft.com/office/drawing/2014/main" val="4236591356"/>
                  </a:ext>
                </a:extLst>
              </a:tr>
            </a:tbl>
          </a:graphicData>
        </a:graphic>
      </p:graphicFrame>
      <p:pic>
        <p:nvPicPr>
          <p:cNvPr id="10" name="Picture 9">
            <a:extLst>
              <a:ext uri="{FF2B5EF4-FFF2-40B4-BE49-F238E27FC236}">
                <a16:creationId xmlns:a16="http://schemas.microsoft.com/office/drawing/2014/main" id="{783C8C1A-F7A5-9ABB-3AD5-C42E6E3CE5C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3449" y="770442"/>
            <a:ext cx="1658551" cy="5433559"/>
          </a:xfrm>
          <a:prstGeom prst="rect">
            <a:avLst/>
          </a:prstGeom>
          <a:ln>
            <a:noFill/>
          </a:ln>
          <a:effectLst>
            <a:outerShdw blurRad="292100" dist="139700" dir="2700000" algn="tl" rotWithShape="0">
              <a:srgbClr val="333333">
                <a:alpha val="65000"/>
              </a:srgbClr>
            </a:outerShdw>
          </a:effectLst>
        </p:spPr>
      </p:pic>
      <p:pic>
        <p:nvPicPr>
          <p:cNvPr id="3" name="Picture 2">
            <a:hlinkClick r:id="rId5"/>
            <a:extLst>
              <a:ext uri="{FF2B5EF4-FFF2-40B4-BE49-F238E27FC236}">
                <a16:creationId xmlns:a16="http://schemas.microsoft.com/office/drawing/2014/main" id="{0F2091A2-07F3-7705-BECB-BA99C4E80BEB}"/>
              </a:ext>
            </a:extLst>
          </p:cNvPr>
          <p:cNvPicPr>
            <a:picLocks noChangeAspect="1"/>
          </p:cNvPicPr>
          <p:nvPr/>
        </p:nvPicPr>
        <p:blipFill rotWithShape="1">
          <a:blip r:embed="rId3">
            <a:extLst>
              <a:ext uri="{28A0092B-C50C-407E-A947-70E740481C1C}">
                <a14:useLocalDpi xmlns:a14="http://schemas.microsoft.com/office/drawing/2010/main" val="0"/>
              </a:ext>
            </a:extLst>
          </a:blip>
          <a:srcRect l="26316" t="28385" r="36068" b="34884"/>
          <a:stretch>
            <a:fillRect/>
          </a:stretch>
        </p:blipFill>
        <p:spPr>
          <a:xfrm>
            <a:off x="5521569" y="263769"/>
            <a:ext cx="3938954" cy="2145323"/>
          </a:xfrm>
          <a:prstGeom prst="rect">
            <a:avLst/>
          </a:prstGeom>
          <a:ln>
            <a:noFill/>
          </a:ln>
          <a:effectLst/>
        </p:spPr>
      </p:pic>
    </p:spTree>
    <p:extLst>
      <p:ext uri="{BB962C8B-B14F-4D97-AF65-F5344CB8AC3E}">
        <p14:creationId xmlns:p14="http://schemas.microsoft.com/office/powerpoint/2010/main" val="2888382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40C6-2844-5382-F5DB-DE2528FABB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48FA6B-E862-7E20-C223-0B07DC7FD1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4" y="0"/>
            <a:ext cx="12283784" cy="6833879"/>
          </a:xfrm>
          <a:prstGeom prst="roundRect">
            <a:avLst>
              <a:gd name="adj" fmla="val 0"/>
            </a:avLst>
          </a:prstGeom>
        </p:spPr>
      </p:pic>
      <p:graphicFrame>
        <p:nvGraphicFramePr>
          <p:cNvPr id="5" name="Table 2">
            <a:extLst>
              <a:ext uri="{FF2B5EF4-FFF2-40B4-BE49-F238E27FC236}">
                <a16:creationId xmlns:a16="http://schemas.microsoft.com/office/drawing/2014/main" id="{5C9BE141-AFAB-0418-89AA-D5E149A962A2}"/>
              </a:ext>
            </a:extLst>
          </p:cNvPr>
          <p:cNvGraphicFramePr>
            <a:graphicFrameLocks noGrp="1"/>
          </p:cNvGraphicFramePr>
          <p:nvPr>
            <p:extLst>
              <p:ext uri="{D42A27DB-BD31-4B8C-83A1-F6EECF244321}">
                <p14:modId xmlns:p14="http://schemas.microsoft.com/office/powerpoint/2010/main" val="3872491086"/>
              </p:ext>
            </p:extLst>
          </p:nvPr>
        </p:nvGraphicFramePr>
        <p:xfrm>
          <a:off x="681294" y="1060685"/>
          <a:ext cx="10822069" cy="3502089"/>
        </p:xfrm>
        <a:graphic>
          <a:graphicData uri="http://schemas.openxmlformats.org/drawingml/2006/table">
            <a:tbl>
              <a:tblPr firstRow="1" bandRow="1">
                <a:tableStyleId>{073A0DAA-6AF3-43AB-8588-CEC1D06C72B9}</a:tableStyleId>
              </a:tblPr>
              <a:tblGrid>
                <a:gridCol w="3534845">
                  <a:extLst>
                    <a:ext uri="{9D8B030D-6E8A-4147-A177-3AD203B41FA5}">
                      <a16:colId xmlns:a16="http://schemas.microsoft.com/office/drawing/2014/main" val="1373136576"/>
                    </a:ext>
                  </a:extLst>
                </a:gridCol>
                <a:gridCol w="924498">
                  <a:extLst>
                    <a:ext uri="{9D8B030D-6E8A-4147-A177-3AD203B41FA5}">
                      <a16:colId xmlns:a16="http://schemas.microsoft.com/office/drawing/2014/main" val="3893237038"/>
                    </a:ext>
                  </a:extLst>
                </a:gridCol>
                <a:gridCol w="1033262">
                  <a:extLst>
                    <a:ext uri="{9D8B030D-6E8A-4147-A177-3AD203B41FA5}">
                      <a16:colId xmlns:a16="http://schemas.microsoft.com/office/drawing/2014/main" val="3229692204"/>
                    </a:ext>
                  </a:extLst>
                </a:gridCol>
                <a:gridCol w="978881">
                  <a:extLst>
                    <a:ext uri="{9D8B030D-6E8A-4147-A177-3AD203B41FA5}">
                      <a16:colId xmlns:a16="http://schemas.microsoft.com/office/drawing/2014/main" val="2834413401"/>
                    </a:ext>
                  </a:extLst>
                </a:gridCol>
                <a:gridCol w="978881">
                  <a:extLst>
                    <a:ext uri="{9D8B030D-6E8A-4147-A177-3AD203B41FA5}">
                      <a16:colId xmlns:a16="http://schemas.microsoft.com/office/drawing/2014/main" val="3698982827"/>
                    </a:ext>
                  </a:extLst>
                </a:gridCol>
                <a:gridCol w="1136430">
                  <a:extLst>
                    <a:ext uri="{9D8B030D-6E8A-4147-A177-3AD203B41FA5}">
                      <a16:colId xmlns:a16="http://schemas.microsoft.com/office/drawing/2014/main" val="2597895985"/>
                    </a:ext>
                  </a:extLst>
                </a:gridCol>
                <a:gridCol w="1146293">
                  <a:extLst>
                    <a:ext uri="{9D8B030D-6E8A-4147-A177-3AD203B41FA5}">
                      <a16:colId xmlns:a16="http://schemas.microsoft.com/office/drawing/2014/main" val="1788361622"/>
                    </a:ext>
                  </a:extLst>
                </a:gridCol>
                <a:gridCol w="1088979">
                  <a:extLst>
                    <a:ext uri="{9D8B030D-6E8A-4147-A177-3AD203B41FA5}">
                      <a16:colId xmlns:a16="http://schemas.microsoft.com/office/drawing/2014/main" val="1083847174"/>
                    </a:ext>
                  </a:extLst>
                </a:gridCol>
              </a:tblGrid>
              <a:tr h="0">
                <a:tc>
                  <a:txBody>
                    <a:bodyPr/>
                    <a:lstStyle/>
                    <a:p>
                      <a:r>
                        <a:rPr lang="en-GB" sz="3600" dirty="0">
                          <a:solidFill>
                            <a:schemeClr val="bg1"/>
                          </a:solidFill>
                        </a:rPr>
                        <a:t>Vaccines </a:t>
                      </a:r>
                      <a:endParaRPr lang="en-GB" sz="3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0</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3</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7</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21</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1</a:t>
                      </a:r>
                    </a:p>
                    <a:p>
                      <a:r>
                        <a:rPr lang="en-GB" sz="1600" dirty="0">
                          <a:solidFill>
                            <a:schemeClr val="bg1"/>
                          </a:solidFill>
                        </a:rPr>
                        <a:t>Day 28</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2</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6</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147031136"/>
                  </a:ext>
                </a:extLst>
              </a:tr>
              <a:tr h="345440">
                <a:tc>
                  <a:txBody>
                    <a:bodyPr/>
                    <a:lstStyle/>
                    <a:p>
                      <a:r>
                        <a:rPr lang="en-GB" sz="2000" b="1" dirty="0">
                          <a:latin typeface="+mn-lt"/>
                        </a:rPr>
                        <a:t>Rabies</a:t>
                      </a:r>
                      <a:endParaRPr lang="en-GB" sz="2000" b="1"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336307448"/>
                  </a:ext>
                </a:extLst>
              </a:tr>
              <a:tr h="345440">
                <a:tc>
                  <a:txBody>
                    <a:bodyPr/>
                    <a:lstStyle/>
                    <a:p>
                      <a:r>
                        <a:rPr lang="en-GB" sz="2000" b="1" strike="noStrike" dirty="0">
                          <a:latin typeface="+mn-lt"/>
                        </a:rPr>
                        <a:t>Yellow Fever </a:t>
                      </a:r>
                      <a:endParaRPr lang="en-GB" sz="2000" b="1" strike="noStrike"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04396887"/>
                  </a:ext>
                </a:extLst>
              </a:tr>
              <a:tr h="426720">
                <a:tc>
                  <a:txBody>
                    <a:bodyPr/>
                    <a:lstStyle/>
                    <a:p>
                      <a:r>
                        <a:rPr lang="en-GB" sz="2000" b="1" strike="noStrike" dirty="0">
                          <a:latin typeface="+mn-lt"/>
                        </a:rPr>
                        <a:t>MMR</a:t>
                      </a:r>
                      <a:endParaRPr lang="en-GB" sz="2000" b="1" strike="noStrike"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099354848"/>
                  </a:ext>
                </a:extLst>
              </a:tr>
              <a:tr h="345440">
                <a:tc>
                  <a:txBody>
                    <a:bodyPr/>
                    <a:lstStyle/>
                    <a:p>
                      <a:r>
                        <a:rPr lang="en-GB" sz="2000" b="1" strike="noStrike" dirty="0">
                          <a:latin typeface="+mn-lt"/>
                        </a:rPr>
                        <a:t>Typhoid </a:t>
                      </a:r>
                      <a:endParaRPr lang="en-GB" sz="2000" b="1" strike="noStrike"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244095441"/>
                  </a:ext>
                </a:extLst>
              </a:tr>
              <a:tr h="345440">
                <a:tc>
                  <a:txBody>
                    <a:bodyPr/>
                    <a:lstStyle/>
                    <a:p>
                      <a:r>
                        <a:rPr lang="en-GB" sz="2000" b="1" strike="noStrike" dirty="0">
                          <a:latin typeface="+mn-lt"/>
                        </a:rPr>
                        <a:t>Hepatitis A</a:t>
                      </a:r>
                      <a:endParaRPr lang="en-GB" sz="2000" b="1" strike="noStrike"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635229045"/>
                  </a:ext>
                </a:extLst>
              </a:tr>
              <a:tr h="393129">
                <a:tc>
                  <a:txBody>
                    <a:bodyPr/>
                    <a:lstStyle/>
                    <a:p>
                      <a:r>
                        <a:rPr lang="en-GB" sz="2000" b="1" dirty="0">
                          <a:latin typeface="+mn-lt"/>
                        </a:rPr>
                        <a:t>Diphtheria Tetanus Polio </a:t>
                      </a:r>
                      <a:endParaRPr lang="en-GB" sz="2000" b="1"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42077240"/>
                  </a:ext>
                </a:extLst>
              </a:tr>
              <a:tr h="393129">
                <a:tc>
                  <a:txBody>
                    <a:bodyPr/>
                    <a:lstStyle/>
                    <a:p>
                      <a:r>
                        <a:rPr lang="en-GB" sz="2000" b="1" dirty="0">
                          <a:latin typeface="+mn-lt"/>
                        </a:rPr>
                        <a:t>Anything else? </a:t>
                      </a:r>
                      <a:r>
                        <a:rPr lang="en-GB" sz="1600" b="0" dirty="0">
                          <a:latin typeface="+mn-lt"/>
                        </a:rPr>
                        <a:t>Flu? Chik? </a:t>
                      </a:r>
                      <a:r>
                        <a:rPr lang="en-GB" sz="1600" b="0" dirty="0" err="1">
                          <a:latin typeface="+mn-lt"/>
                        </a:rPr>
                        <a:t>MenB</a:t>
                      </a:r>
                      <a:r>
                        <a:rPr lang="en-GB" sz="1600" b="0" dirty="0">
                          <a:latin typeface="+mn-lt"/>
                        </a:rPr>
                        <a:t>? Mpox?</a:t>
                      </a:r>
                      <a:endParaRPr lang="en-GB" sz="2000" b="0" dirty="0">
                        <a:latin typeface="+mn-lt"/>
                        <a:ea typeface="Roboto" panose="02000000000000000000" pitchFamily="2" charset="0"/>
                      </a:endParaRPr>
                    </a:p>
                  </a:txBody>
                  <a:tcPr marL="60960" marR="60960" marT="30480" marB="30480"/>
                </a:tc>
                <a:tc>
                  <a:txBody>
                    <a:bodyPr/>
                    <a:lstStyle/>
                    <a:p>
                      <a:endParaRPr lang="en-GB" sz="1800" b="1" dirty="0">
                        <a:solidFill>
                          <a:schemeClr val="tx1"/>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solidFill>
                          <a:schemeClr val="tx1"/>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solidFill>
                          <a:schemeClr val="tx1"/>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solidFill>
                          <a:schemeClr val="tx1"/>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solidFill>
                          <a:schemeClr val="tx1"/>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solidFill>
                          <a:schemeClr val="tx1"/>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732841729"/>
                  </a:ext>
                </a:extLst>
              </a:tr>
            </a:tbl>
          </a:graphicData>
        </a:graphic>
      </p:graphicFrame>
      <p:sp>
        <p:nvSpPr>
          <p:cNvPr id="6" name="TextBox 5">
            <a:extLst>
              <a:ext uri="{FF2B5EF4-FFF2-40B4-BE49-F238E27FC236}">
                <a16:creationId xmlns:a16="http://schemas.microsoft.com/office/drawing/2014/main" id="{874DF1ED-962A-D50E-F6EC-F2A9F95C11B5}"/>
              </a:ext>
            </a:extLst>
          </p:cNvPr>
          <p:cNvSpPr txBox="1"/>
          <p:nvPr/>
        </p:nvSpPr>
        <p:spPr>
          <a:xfrm>
            <a:off x="681294" y="5340782"/>
            <a:ext cx="5533333" cy="715089"/>
          </a:xfrm>
          <a:prstGeom prst="roundRect">
            <a:avLst/>
          </a:prstGeom>
          <a:solidFill>
            <a:schemeClr val="tx1"/>
          </a:solidFill>
        </p:spPr>
        <p:txBody>
          <a:bodyPr wrap="square" rtlCol="0">
            <a:spAutoFit/>
          </a:bodyPr>
          <a:lstStyle/>
          <a:p>
            <a:r>
              <a:rPr lang="en-GB" sz="3600" b="1" dirty="0">
                <a:solidFill>
                  <a:schemeClr val="bg1"/>
                </a:solidFill>
                <a:latin typeface="Roboto" panose="02000000000000000000" pitchFamily="2" charset="0"/>
                <a:ea typeface="Roboto" panose="02000000000000000000" pitchFamily="2" charset="0"/>
              </a:rPr>
              <a:t>What’s the plan for Rob? </a:t>
            </a:r>
          </a:p>
        </p:txBody>
      </p:sp>
      <p:cxnSp>
        <p:nvCxnSpPr>
          <p:cNvPr id="9" name="Straight Connector 8">
            <a:extLst>
              <a:ext uri="{FF2B5EF4-FFF2-40B4-BE49-F238E27FC236}">
                <a16:creationId xmlns:a16="http://schemas.microsoft.com/office/drawing/2014/main" id="{4D460B8F-8B57-EBA1-5344-6E39AD1C3C2E}"/>
              </a:ext>
            </a:extLst>
          </p:cNvPr>
          <p:cNvCxnSpPr>
            <a:cxnSpLocks/>
          </p:cNvCxnSpPr>
          <p:nvPr/>
        </p:nvCxnSpPr>
        <p:spPr>
          <a:xfrm>
            <a:off x="10395390" y="1037522"/>
            <a:ext cx="0" cy="3525252"/>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3447F5B3-B592-8EC4-70C3-C945E61980E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379" y="1873908"/>
            <a:ext cx="1446984" cy="4740451"/>
          </a:xfrm>
          <a:prstGeom prst="rect">
            <a:avLst/>
          </a:prstGeom>
        </p:spPr>
      </p:pic>
      <p:sp>
        <p:nvSpPr>
          <p:cNvPr id="11" name="TextBox 10">
            <a:extLst>
              <a:ext uri="{FF2B5EF4-FFF2-40B4-BE49-F238E27FC236}">
                <a16:creationId xmlns:a16="http://schemas.microsoft.com/office/drawing/2014/main" id="{7A411B4C-328A-1805-62C5-80E32CE57CCB}"/>
              </a:ext>
            </a:extLst>
          </p:cNvPr>
          <p:cNvSpPr txBox="1"/>
          <p:nvPr/>
        </p:nvSpPr>
        <p:spPr>
          <a:xfrm>
            <a:off x="6883453" y="4682664"/>
            <a:ext cx="4627253" cy="2031325"/>
          </a:xfrm>
          <a:prstGeom prst="rect">
            <a:avLst/>
          </a:prstGeom>
          <a:solidFill>
            <a:schemeClr val="tx1"/>
          </a:solidFill>
        </p:spPr>
        <p:txBody>
          <a:bodyPr wrap="square" rtlCol="0">
            <a:spAutoFit/>
          </a:bodyPr>
          <a:lstStyle/>
          <a:p>
            <a:r>
              <a:rPr lang="en-GB" b="1" dirty="0">
                <a:solidFill>
                  <a:schemeClr val="bg1"/>
                </a:solidFill>
              </a:rPr>
              <a:t>Curveballs!</a:t>
            </a:r>
          </a:p>
          <a:p>
            <a:pPr marL="285750" indent="-285750">
              <a:buFont typeface="Arial" panose="020B0604020202020204" pitchFamily="34" charset="0"/>
              <a:buChar char="•"/>
            </a:pPr>
            <a:r>
              <a:rPr lang="en-GB" dirty="0">
                <a:solidFill>
                  <a:schemeClr val="bg1"/>
                </a:solidFill>
              </a:rPr>
              <a:t>Fitting in multiple visits to potentially different providers </a:t>
            </a:r>
          </a:p>
          <a:p>
            <a:pPr marL="285750" indent="-285750">
              <a:buFont typeface="Arial" panose="020B0604020202020204" pitchFamily="34" charset="0"/>
              <a:buChar char="•"/>
            </a:pPr>
            <a:r>
              <a:rPr lang="en-GB" dirty="0">
                <a:solidFill>
                  <a:schemeClr val="bg1"/>
                </a:solidFill>
              </a:rPr>
              <a:t>Cost implications? </a:t>
            </a:r>
          </a:p>
          <a:p>
            <a:pPr marL="285750" indent="-285750">
              <a:buFont typeface="Arial" panose="020B0604020202020204" pitchFamily="34" charset="0"/>
              <a:buChar char="•"/>
            </a:pPr>
            <a:r>
              <a:rPr lang="en-GB" dirty="0">
                <a:solidFill>
                  <a:schemeClr val="bg1"/>
                </a:solidFill>
              </a:rPr>
              <a:t>Deltoid space? </a:t>
            </a:r>
          </a:p>
          <a:p>
            <a:pPr marL="285750" indent="-285750">
              <a:buFont typeface="Arial" panose="020B0604020202020204" pitchFamily="34" charset="0"/>
              <a:buChar char="•"/>
            </a:pPr>
            <a:r>
              <a:rPr lang="en-GB" dirty="0">
                <a:solidFill>
                  <a:schemeClr val="bg1"/>
                </a:solidFill>
              </a:rPr>
              <a:t>Announces bitten by a dog 2 months ago in Turkey </a:t>
            </a:r>
          </a:p>
        </p:txBody>
      </p:sp>
    </p:spTree>
    <p:extLst>
      <p:ext uri="{BB962C8B-B14F-4D97-AF65-F5344CB8AC3E}">
        <p14:creationId xmlns:p14="http://schemas.microsoft.com/office/powerpoint/2010/main" val="3685317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307B-0B96-538C-772E-FE3972FF3D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A7F3EA3-8321-2550-CD15-72C32B4422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0"/>
            <a:ext cx="12945420" cy="7201969"/>
          </a:xfrm>
          <a:prstGeom prst="roundRect">
            <a:avLst>
              <a:gd name="adj" fmla="val 0"/>
            </a:avLst>
          </a:prstGeom>
        </p:spPr>
      </p:pic>
      <p:graphicFrame>
        <p:nvGraphicFramePr>
          <p:cNvPr id="4" name="Table 2">
            <a:extLst>
              <a:ext uri="{FF2B5EF4-FFF2-40B4-BE49-F238E27FC236}">
                <a16:creationId xmlns:a16="http://schemas.microsoft.com/office/drawing/2014/main" id="{8B03A394-965E-BEB9-F4D6-B9B0576B892E}"/>
              </a:ext>
            </a:extLst>
          </p:cNvPr>
          <p:cNvGraphicFramePr>
            <a:graphicFrameLocks noGrp="1"/>
          </p:cNvGraphicFramePr>
          <p:nvPr>
            <p:extLst>
              <p:ext uri="{D42A27DB-BD31-4B8C-83A1-F6EECF244321}">
                <p14:modId xmlns:p14="http://schemas.microsoft.com/office/powerpoint/2010/main" val="3694357826"/>
              </p:ext>
            </p:extLst>
          </p:nvPr>
        </p:nvGraphicFramePr>
        <p:xfrm>
          <a:off x="681294" y="1060685"/>
          <a:ext cx="10822069" cy="3502089"/>
        </p:xfrm>
        <a:graphic>
          <a:graphicData uri="http://schemas.openxmlformats.org/drawingml/2006/table">
            <a:tbl>
              <a:tblPr firstRow="1" bandRow="1">
                <a:tableStyleId>{073A0DAA-6AF3-43AB-8588-CEC1D06C72B9}</a:tableStyleId>
              </a:tblPr>
              <a:tblGrid>
                <a:gridCol w="3534845">
                  <a:extLst>
                    <a:ext uri="{9D8B030D-6E8A-4147-A177-3AD203B41FA5}">
                      <a16:colId xmlns:a16="http://schemas.microsoft.com/office/drawing/2014/main" val="1373136576"/>
                    </a:ext>
                  </a:extLst>
                </a:gridCol>
                <a:gridCol w="924498">
                  <a:extLst>
                    <a:ext uri="{9D8B030D-6E8A-4147-A177-3AD203B41FA5}">
                      <a16:colId xmlns:a16="http://schemas.microsoft.com/office/drawing/2014/main" val="3893237038"/>
                    </a:ext>
                  </a:extLst>
                </a:gridCol>
                <a:gridCol w="1033262">
                  <a:extLst>
                    <a:ext uri="{9D8B030D-6E8A-4147-A177-3AD203B41FA5}">
                      <a16:colId xmlns:a16="http://schemas.microsoft.com/office/drawing/2014/main" val="3229692204"/>
                    </a:ext>
                  </a:extLst>
                </a:gridCol>
                <a:gridCol w="978881">
                  <a:extLst>
                    <a:ext uri="{9D8B030D-6E8A-4147-A177-3AD203B41FA5}">
                      <a16:colId xmlns:a16="http://schemas.microsoft.com/office/drawing/2014/main" val="2834413401"/>
                    </a:ext>
                  </a:extLst>
                </a:gridCol>
                <a:gridCol w="978881">
                  <a:extLst>
                    <a:ext uri="{9D8B030D-6E8A-4147-A177-3AD203B41FA5}">
                      <a16:colId xmlns:a16="http://schemas.microsoft.com/office/drawing/2014/main" val="3698982827"/>
                    </a:ext>
                  </a:extLst>
                </a:gridCol>
                <a:gridCol w="1136430">
                  <a:extLst>
                    <a:ext uri="{9D8B030D-6E8A-4147-A177-3AD203B41FA5}">
                      <a16:colId xmlns:a16="http://schemas.microsoft.com/office/drawing/2014/main" val="2597895985"/>
                    </a:ext>
                  </a:extLst>
                </a:gridCol>
                <a:gridCol w="1146293">
                  <a:extLst>
                    <a:ext uri="{9D8B030D-6E8A-4147-A177-3AD203B41FA5}">
                      <a16:colId xmlns:a16="http://schemas.microsoft.com/office/drawing/2014/main" val="1788361622"/>
                    </a:ext>
                  </a:extLst>
                </a:gridCol>
                <a:gridCol w="1088979">
                  <a:extLst>
                    <a:ext uri="{9D8B030D-6E8A-4147-A177-3AD203B41FA5}">
                      <a16:colId xmlns:a16="http://schemas.microsoft.com/office/drawing/2014/main" val="1083847174"/>
                    </a:ext>
                  </a:extLst>
                </a:gridCol>
              </a:tblGrid>
              <a:tr h="0">
                <a:tc>
                  <a:txBody>
                    <a:bodyPr/>
                    <a:lstStyle/>
                    <a:p>
                      <a:r>
                        <a:rPr lang="en-GB" sz="3600" dirty="0">
                          <a:solidFill>
                            <a:schemeClr val="bg1"/>
                          </a:solidFill>
                        </a:rPr>
                        <a:t>Vaccines </a:t>
                      </a:r>
                      <a:endParaRPr lang="en-GB" sz="3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0</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3</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7</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21</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1</a:t>
                      </a:r>
                    </a:p>
                    <a:p>
                      <a:r>
                        <a:rPr lang="en-GB" sz="1600" dirty="0">
                          <a:solidFill>
                            <a:schemeClr val="bg1"/>
                          </a:solidFill>
                        </a:rPr>
                        <a:t>Day 28</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2</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6</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147031136"/>
                  </a:ext>
                </a:extLst>
              </a:tr>
              <a:tr h="345440">
                <a:tc>
                  <a:txBody>
                    <a:bodyPr/>
                    <a:lstStyle/>
                    <a:p>
                      <a:r>
                        <a:rPr lang="en-GB" sz="2000" b="1" dirty="0">
                          <a:latin typeface="+mn-lt"/>
                        </a:rPr>
                        <a:t>Rabies</a:t>
                      </a:r>
                      <a:endParaRPr lang="en-GB" sz="2000" b="1" dirty="0">
                        <a:latin typeface="+mn-lt"/>
                        <a:ea typeface="Roboto" panose="02000000000000000000" pitchFamily="2" charset="0"/>
                      </a:endParaRP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336307448"/>
                  </a:ext>
                </a:extLst>
              </a:tr>
              <a:tr h="345440">
                <a:tc>
                  <a:txBody>
                    <a:bodyPr/>
                    <a:lstStyle/>
                    <a:p>
                      <a:r>
                        <a:rPr lang="en-GB" sz="2000" b="1" strike="noStrike" dirty="0">
                          <a:latin typeface="+mn-lt"/>
                        </a:rPr>
                        <a:t>Yellow Fever </a:t>
                      </a:r>
                      <a:endParaRPr lang="en-GB" sz="2000" b="1" strike="noStrike" dirty="0">
                        <a:latin typeface="+mn-lt"/>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04396887"/>
                  </a:ext>
                </a:extLst>
              </a:tr>
              <a:tr h="426720">
                <a:tc>
                  <a:txBody>
                    <a:bodyPr/>
                    <a:lstStyle/>
                    <a:p>
                      <a:r>
                        <a:rPr lang="en-GB" sz="2000" b="1" strike="noStrike" dirty="0">
                          <a:latin typeface="+mn-lt"/>
                        </a:rPr>
                        <a:t>MMR</a:t>
                      </a:r>
                      <a:endParaRPr lang="en-GB" sz="2000" b="1" strike="noStrike" dirty="0">
                        <a:latin typeface="+mn-lt"/>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099354848"/>
                  </a:ext>
                </a:extLst>
              </a:tr>
              <a:tr h="345440">
                <a:tc>
                  <a:txBody>
                    <a:bodyPr/>
                    <a:lstStyle/>
                    <a:p>
                      <a:r>
                        <a:rPr lang="en-GB" sz="2000" b="1" strike="noStrike" dirty="0">
                          <a:latin typeface="+mn-lt"/>
                        </a:rPr>
                        <a:t>Typhoid </a:t>
                      </a:r>
                      <a:endParaRPr lang="en-GB" sz="2000" b="1" strike="noStrike" dirty="0">
                        <a:latin typeface="+mn-lt"/>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244095441"/>
                  </a:ext>
                </a:extLst>
              </a:tr>
              <a:tr h="345440">
                <a:tc>
                  <a:txBody>
                    <a:bodyPr/>
                    <a:lstStyle/>
                    <a:p>
                      <a:r>
                        <a:rPr lang="en-GB" sz="2000" b="1" strike="noStrike" dirty="0">
                          <a:latin typeface="+mn-lt"/>
                        </a:rPr>
                        <a:t>Hepatitis A</a:t>
                      </a:r>
                      <a:endParaRPr lang="en-GB" sz="2000" b="1" strike="noStrike" dirty="0">
                        <a:latin typeface="+mn-lt"/>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635229045"/>
                  </a:ext>
                </a:extLst>
              </a:tr>
              <a:tr h="393129">
                <a:tc>
                  <a:txBody>
                    <a:bodyPr/>
                    <a:lstStyle/>
                    <a:p>
                      <a:r>
                        <a:rPr lang="en-GB" sz="2000" b="1" dirty="0">
                          <a:latin typeface="+mn-lt"/>
                        </a:rPr>
                        <a:t>Diphtheria Tetanus Polio </a:t>
                      </a:r>
                      <a:endParaRPr lang="en-GB" sz="2000" b="1" dirty="0">
                        <a:latin typeface="+mn-lt"/>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42077240"/>
                  </a:ext>
                </a:extLst>
              </a:tr>
              <a:tr h="393129">
                <a:tc>
                  <a:txBody>
                    <a:bodyPr/>
                    <a:lstStyle/>
                    <a:p>
                      <a:r>
                        <a:rPr lang="en-GB" sz="2000" b="1" dirty="0">
                          <a:latin typeface="+mn-lt"/>
                        </a:rPr>
                        <a:t>Anything else? </a:t>
                      </a:r>
                      <a:r>
                        <a:rPr lang="en-GB" sz="1600" b="0" dirty="0">
                          <a:latin typeface="+mn-lt"/>
                        </a:rPr>
                        <a:t>Flu? Chik? </a:t>
                      </a:r>
                      <a:r>
                        <a:rPr lang="en-GB" sz="1600" b="0" dirty="0" err="1">
                          <a:latin typeface="+mn-lt"/>
                        </a:rPr>
                        <a:t>MenB</a:t>
                      </a:r>
                      <a:r>
                        <a:rPr lang="en-GB" sz="1600" b="0" dirty="0">
                          <a:latin typeface="+mn-lt"/>
                        </a:rPr>
                        <a:t>? Mpox?</a:t>
                      </a:r>
                      <a:endParaRPr lang="en-GB" sz="2000" b="0" dirty="0">
                        <a:latin typeface="+mn-lt"/>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732841729"/>
                  </a:ext>
                </a:extLst>
              </a:tr>
            </a:tbl>
          </a:graphicData>
        </a:graphic>
      </p:graphicFrame>
      <p:sp>
        <p:nvSpPr>
          <p:cNvPr id="6" name="TextBox 5">
            <a:extLst>
              <a:ext uri="{FF2B5EF4-FFF2-40B4-BE49-F238E27FC236}">
                <a16:creationId xmlns:a16="http://schemas.microsoft.com/office/drawing/2014/main" id="{A113CD5F-8100-95F7-BAAF-B00ABA34EB18}"/>
              </a:ext>
            </a:extLst>
          </p:cNvPr>
          <p:cNvSpPr txBox="1"/>
          <p:nvPr/>
        </p:nvSpPr>
        <p:spPr>
          <a:xfrm>
            <a:off x="234816" y="5524827"/>
            <a:ext cx="10537691" cy="715089"/>
          </a:xfrm>
          <a:prstGeom prst="roundRect">
            <a:avLst/>
          </a:prstGeom>
          <a:solidFill>
            <a:schemeClr val="tx1"/>
          </a:solidFill>
        </p:spPr>
        <p:txBody>
          <a:bodyPr wrap="square" rtlCol="0">
            <a:spAutoFit/>
          </a:bodyPr>
          <a:lstStyle/>
          <a:p>
            <a:r>
              <a:rPr lang="en-GB" sz="3600" b="1" dirty="0">
                <a:solidFill>
                  <a:schemeClr val="bg1"/>
                </a:solidFill>
                <a:latin typeface="Roboto" panose="02000000000000000000" pitchFamily="2" charset="0"/>
                <a:ea typeface="Roboto" panose="02000000000000000000" pitchFamily="2" charset="0"/>
              </a:rPr>
              <a:t>Restrictions? Minimising visits in times of chaos! </a:t>
            </a:r>
          </a:p>
        </p:txBody>
      </p:sp>
      <p:pic>
        <p:nvPicPr>
          <p:cNvPr id="7" name="Picture 6">
            <a:extLst>
              <a:ext uri="{FF2B5EF4-FFF2-40B4-BE49-F238E27FC236}">
                <a16:creationId xmlns:a16="http://schemas.microsoft.com/office/drawing/2014/main" id="{E8D08BB4-B113-43FB-433E-64D448429BE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811" y="2609902"/>
            <a:ext cx="1457105" cy="4158049"/>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a16="http://schemas.microsoft.com/office/drawing/2014/main" id="{805B50B9-E97A-C0CD-36D7-A8ACCC7866D5}"/>
              </a:ext>
            </a:extLst>
          </p:cNvPr>
          <p:cNvCxnSpPr>
            <a:cxnSpLocks/>
          </p:cNvCxnSpPr>
          <p:nvPr/>
        </p:nvCxnSpPr>
        <p:spPr>
          <a:xfrm>
            <a:off x="10412975" y="1060685"/>
            <a:ext cx="0" cy="3502089"/>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73280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DABC-862A-A336-C29B-C232FB59CCE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AC6418E-DF6C-551A-9618-F77D08DC2F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985"/>
            <a:ext cx="12234220" cy="7201969"/>
          </a:xfrm>
          <a:prstGeom prst="roundRect">
            <a:avLst>
              <a:gd name="adj" fmla="val 0"/>
            </a:avLst>
          </a:prstGeom>
        </p:spPr>
      </p:pic>
      <p:graphicFrame>
        <p:nvGraphicFramePr>
          <p:cNvPr id="4" name="Table 2">
            <a:extLst>
              <a:ext uri="{FF2B5EF4-FFF2-40B4-BE49-F238E27FC236}">
                <a16:creationId xmlns:a16="http://schemas.microsoft.com/office/drawing/2014/main" id="{1C899694-AB13-7C49-6AA1-2479D0EBBEEB}"/>
              </a:ext>
            </a:extLst>
          </p:cNvPr>
          <p:cNvGraphicFramePr>
            <a:graphicFrameLocks noGrp="1"/>
          </p:cNvGraphicFramePr>
          <p:nvPr>
            <p:extLst>
              <p:ext uri="{D42A27DB-BD31-4B8C-83A1-F6EECF244321}">
                <p14:modId xmlns:p14="http://schemas.microsoft.com/office/powerpoint/2010/main" val="781789640"/>
              </p:ext>
            </p:extLst>
          </p:nvPr>
        </p:nvGraphicFramePr>
        <p:xfrm>
          <a:off x="681294" y="1060685"/>
          <a:ext cx="10822069" cy="3502089"/>
        </p:xfrm>
        <a:graphic>
          <a:graphicData uri="http://schemas.openxmlformats.org/drawingml/2006/table">
            <a:tbl>
              <a:tblPr firstRow="1" bandRow="1">
                <a:tableStyleId>{073A0DAA-6AF3-43AB-8588-CEC1D06C72B9}</a:tableStyleId>
              </a:tblPr>
              <a:tblGrid>
                <a:gridCol w="3534845">
                  <a:extLst>
                    <a:ext uri="{9D8B030D-6E8A-4147-A177-3AD203B41FA5}">
                      <a16:colId xmlns:a16="http://schemas.microsoft.com/office/drawing/2014/main" val="1373136576"/>
                    </a:ext>
                  </a:extLst>
                </a:gridCol>
                <a:gridCol w="924498">
                  <a:extLst>
                    <a:ext uri="{9D8B030D-6E8A-4147-A177-3AD203B41FA5}">
                      <a16:colId xmlns:a16="http://schemas.microsoft.com/office/drawing/2014/main" val="3893237038"/>
                    </a:ext>
                  </a:extLst>
                </a:gridCol>
                <a:gridCol w="1033262">
                  <a:extLst>
                    <a:ext uri="{9D8B030D-6E8A-4147-A177-3AD203B41FA5}">
                      <a16:colId xmlns:a16="http://schemas.microsoft.com/office/drawing/2014/main" val="3229692204"/>
                    </a:ext>
                  </a:extLst>
                </a:gridCol>
                <a:gridCol w="978881">
                  <a:extLst>
                    <a:ext uri="{9D8B030D-6E8A-4147-A177-3AD203B41FA5}">
                      <a16:colId xmlns:a16="http://schemas.microsoft.com/office/drawing/2014/main" val="2834413401"/>
                    </a:ext>
                  </a:extLst>
                </a:gridCol>
                <a:gridCol w="978881">
                  <a:extLst>
                    <a:ext uri="{9D8B030D-6E8A-4147-A177-3AD203B41FA5}">
                      <a16:colId xmlns:a16="http://schemas.microsoft.com/office/drawing/2014/main" val="3698982827"/>
                    </a:ext>
                  </a:extLst>
                </a:gridCol>
                <a:gridCol w="1136430">
                  <a:extLst>
                    <a:ext uri="{9D8B030D-6E8A-4147-A177-3AD203B41FA5}">
                      <a16:colId xmlns:a16="http://schemas.microsoft.com/office/drawing/2014/main" val="2597895985"/>
                    </a:ext>
                  </a:extLst>
                </a:gridCol>
                <a:gridCol w="1146293">
                  <a:extLst>
                    <a:ext uri="{9D8B030D-6E8A-4147-A177-3AD203B41FA5}">
                      <a16:colId xmlns:a16="http://schemas.microsoft.com/office/drawing/2014/main" val="1788361622"/>
                    </a:ext>
                  </a:extLst>
                </a:gridCol>
                <a:gridCol w="1088979">
                  <a:extLst>
                    <a:ext uri="{9D8B030D-6E8A-4147-A177-3AD203B41FA5}">
                      <a16:colId xmlns:a16="http://schemas.microsoft.com/office/drawing/2014/main" val="1083847174"/>
                    </a:ext>
                  </a:extLst>
                </a:gridCol>
              </a:tblGrid>
              <a:tr h="0">
                <a:tc>
                  <a:txBody>
                    <a:bodyPr/>
                    <a:lstStyle/>
                    <a:p>
                      <a:r>
                        <a:rPr lang="en-GB" sz="3600" dirty="0">
                          <a:solidFill>
                            <a:schemeClr val="bg1"/>
                          </a:solidFill>
                        </a:rPr>
                        <a:t>Vaccines </a:t>
                      </a:r>
                      <a:endParaRPr lang="en-GB" sz="3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0</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3</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7</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21</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1</a:t>
                      </a:r>
                    </a:p>
                    <a:p>
                      <a:r>
                        <a:rPr lang="en-GB" sz="1600" dirty="0">
                          <a:solidFill>
                            <a:schemeClr val="bg1"/>
                          </a:solidFill>
                        </a:rPr>
                        <a:t>Day 28</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2</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12</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147031136"/>
                  </a:ext>
                </a:extLst>
              </a:tr>
              <a:tr h="345440">
                <a:tc>
                  <a:txBody>
                    <a:bodyPr/>
                    <a:lstStyle/>
                    <a:p>
                      <a:r>
                        <a:rPr lang="en-GB" sz="2000" b="1" dirty="0">
                          <a:latin typeface="+mn-lt"/>
                        </a:rPr>
                        <a:t>Rabies</a:t>
                      </a:r>
                      <a:endParaRPr lang="en-GB" sz="2000" b="1" dirty="0">
                        <a:latin typeface="+mn-lt"/>
                        <a:ea typeface="Roboto" panose="02000000000000000000" pitchFamily="2" charset="0"/>
                      </a:endParaRP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rgbClr val="FF0000"/>
                          </a:solidFill>
                          <a:latin typeface="Roboto" panose="02000000000000000000" pitchFamily="2" charset="0"/>
                          <a:ea typeface="Roboto" panose="02000000000000000000" pitchFamily="2" charset="0"/>
                        </a:rPr>
                        <a:t>x</a:t>
                      </a:r>
                    </a:p>
                  </a:txBody>
                  <a:tcPr marL="60960" marR="60960" marT="30480" marB="30480">
                    <a:solidFill>
                      <a:schemeClr val="tx1"/>
                    </a:solidFill>
                  </a:tcPr>
                </a:tc>
                <a:extLst>
                  <a:ext uri="{0D108BD9-81ED-4DB2-BD59-A6C34878D82A}">
                    <a16:rowId xmlns:a16="http://schemas.microsoft.com/office/drawing/2014/main" val="2336307448"/>
                  </a:ext>
                </a:extLst>
              </a:tr>
              <a:tr h="345440">
                <a:tc>
                  <a:txBody>
                    <a:bodyPr/>
                    <a:lstStyle/>
                    <a:p>
                      <a:r>
                        <a:rPr lang="en-GB" sz="2000" b="1" strike="noStrike" dirty="0">
                          <a:latin typeface="+mn-lt"/>
                        </a:rPr>
                        <a:t>Yellow Fever *</a:t>
                      </a:r>
                      <a:endParaRPr lang="en-GB" sz="2000" b="1" strike="noStrike" dirty="0">
                        <a:latin typeface="+mn-lt"/>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chemeClr val="accent6">
                              <a:lumMod val="75000"/>
                            </a:schemeClr>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chemeClr val="accent6">
                            <a:lumMod val="75000"/>
                          </a:schemeClr>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04396887"/>
                  </a:ext>
                </a:extLst>
              </a:tr>
              <a:tr h="426720">
                <a:tc>
                  <a:txBody>
                    <a:bodyPr/>
                    <a:lstStyle/>
                    <a:p>
                      <a:r>
                        <a:rPr lang="en-GB" sz="2000" b="1" strike="noStrike" dirty="0">
                          <a:latin typeface="+mn-lt"/>
                        </a:rPr>
                        <a:t>MMR *</a:t>
                      </a:r>
                      <a:endParaRPr lang="en-GB" sz="2000" b="1" strike="noStrike" dirty="0">
                        <a:latin typeface="+mn-lt"/>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rgbClr val="FF0000"/>
                          </a:solidFill>
                          <a:latin typeface="Roboto" panose="02000000000000000000" pitchFamily="2" charset="0"/>
                          <a:ea typeface="Roboto" panose="02000000000000000000" pitchFamily="2" charset="0"/>
                        </a:rPr>
                        <a:t>X </a:t>
                      </a:r>
                      <a:r>
                        <a:rPr lang="en-GB" sz="1400" b="1" dirty="0">
                          <a:solidFill>
                            <a:srgbClr val="FF0000"/>
                          </a:solidFill>
                          <a:latin typeface="Roboto" panose="02000000000000000000" pitchFamily="2" charset="0"/>
                          <a:ea typeface="Roboto" panose="02000000000000000000" pitchFamily="2" charset="0"/>
                        </a:rPr>
                        <a:t>(careful)</a:t>
                      </a:r>
                      <a:endParaRPr lang="en-GB" sz="2000" b="1" dirty="0">
                        <a:solidFill>
                          <a:srgbClr val="FF000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099354848"/>
                  </a:ext>
                </a:extLst>
              </a:tr>
              <a:tr h="345440">
                <a:tc>
                  <a:txBody>
                    <a:bodyPr/>
                    <a:lstStyle/>
                    <a:p>
                      <a:r>
                        <a:rPr lang="en-GB" sz="2000" b="1" strike="noStrike" dirty="0">
                          <a:latin typeface="+mn-lt"/>
                        </a:rPr>
                        <a:t>Typhoid </a:t>
                      </a:r>
                      <a:endParaRPr lang="en-GB" sz="2000" b="1" strike="noStrike" dirty="0">
                        <a:latin typeface="+mn-lt"/>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244095441"/>
                  </a:ext>
                </a:extLst>
              </a:tr>
              <a:tr h="345440">
                <a:tc>
                  <a:txBody>
                    <a:bodyPr/>
                    <a:lstStyle/>
                    <a:p>
                      <a:r>
                        <a:rPr lang="en-GB" sz="2000" b="1" strike="noStrike" dirty="0">
                          <a:latin typeface="+mn-lt"/>
                        </a:rPr>
                        <a:t>Hepatitis A</a:t>
                      </a:r>
                      <a:endParaRPr lang="en-GB" sz="2000" b="1" strike="noStrike" dirty="0">
                        <a:latin typeface="+mn-lt"/>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635229045"/>
                  </a:ext>
                </a:extLst>
              </a:tr>
              <a:tr h="393129">
                <a:tc>
                  <a:txBody>
                    <a:bodyPr/>
                    <a:lstStyle/>
                    <a:p>
                      <a:r>
                        <a:rPr lang="en-GB" sz="2000" b="1" dirty="0">
                          <a:latin typeface="+mn-lt"/>
                        </a:rPr>
                        <a:t>Diphtheria Tetanus Polio </a:t>
                      </a:r>
                      <a:endParaRPr lang="en-GB" sz="2000" b="1" dirty="0">
                        <a:latin typeface="+mn-lt"/>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r>
                        <a:rPr lang="en-GB" sz="2000" b="1" dirty="0">
                          <a:solidFill>
                            <a:srgbClr val="0070C0"/>
                          </a:solidFill>
                          <a:latin typeface="Roboto" panose="02000000000000000000" pitchFamily="2" charset="0"/>
                          <a:ea typeface="Roboto" panose="02000000000000000000" pitchFamily="2" charset="0"/>
                        </a:rPr>
                        <a:t>x</a:t>
                      </a: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2000" b="1" dirty="0">
                        <a:solidFill>
                          <a:srgbClr val="0070C0"/>
                        </a:solidFill>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42077240"/>
                  </a:ext>
                </a:extLst>
              </a:tr>
              <a:tr h="393129">
                <a:tc>
                  <a:txBody>
                    <a:bodyPr/>
                    <a:lstStyle/>
                    <a:p>
                      <a:r>
                        <a:rPr lang="en-GB" sz="2000" b="1" dirty="0">
                          <a:latin typeface="+mn-lt"/>
                        </a:rPr>
                        <a:t>Anything else? </a:t>
                      </a:r>
                      <a:r>
                        <a:rPr lang="en-GB" sz="1600" b="0" dirty="0">
                          <a:latin typeface="+mn-lt"/>
                        </a:rPr>
                        <a:t>Flu? Chik? </a:t>
                      </a:r>
                      <a:r>
                        <a:rPr lang="en-GB" sz="1600" b="0" dirty="0" err="1">
                          <a:latin typeface="+mn-lt"/>
                        </a:rPr>
                        <a:t>MenB</a:t>
                      </a:r>
                      <a:r>
                        <a:rPr lang="en-GB" sz="1600" b="0" dirty="0">
                          <a:latin typeface="+mn-lt"/>
                        </a:rPr>
                        <a:t>? Mpox?</a:t>
                      </a:r>
                      <a:endParaRPr lang="en-GB" sz="2000" b="0" dirty="0">
                        <a:latin typeface="+mn-lt"/>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800" b="1" dirty="0">
                        <a:latin typeface="Roboto" panose="02000000000000000000" pitchFamily="2" charset="0"/>
                        <a:ea typeface="Roboto" panose="02000000000000000000" pitchFamily="2" charset="0"/>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732841729"/>
                  </a:ext>
                </a:extLst>
              </a:tr>
            </a:tbl>
          </a:graphicData>
        </a:graphic>
      </p:graphicFrame>
      <p:pic>
        <p:nvPicPr>
          <p:cNvPr id="7" name="Picture 6">
            <a:extLst>
              <a:ext uri="{FF2B5EF4-FFF2-40B4-BE49-F238E27FC236}">
                <a16:creationId xmlns:a16="http://schemas.microsoft.com/office/drawing/2014/main" id="{FE45AB3E-006A-7BCE-27B9-A0A3F361AF3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811" y="2609902"/>
            <a:ext cx="1457105" cy="4158049"/>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a16="http://schemas.microsoft.com/office/drawing/2014/main" id="{A57FC58D-2961-69C7-BF96-EC9E09F3E9E7}"/>
              </a:ext>
            </a:extLst>
          </p:cNvPr>
          <p:cNvCxnSpPr>
            <a:cxnSpLocks/>
          </p:cNvCxnSpPr>
          <p:nvPr/>
        </p:nvCxnSpPr>
        <p:spPr>
          <a:xfrm>
            <a:off x="7142236" y="1060685"/>
            <a:ext cx="0" cy="3502089"/>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39AE3943-D0FC-15C1-04C1-23642B72C2E1}"/>
              </a:ext>
            </a:extLst>
          </p:cNvPr>
          <p:cNvSpPr txBox="1"/>
          <p:nvPr/>
        </p:nvSpPr>
        <p:spPr>
          <a:xfrm>
            <a:off x="242972" y="5018376"/>
            <a:ext cx="11698712" cy="646986"/>
          </a:xfrm>
          <a:prstGeom prst="roundRect">
            <a:avLst/>
          </a:prstGeom>
          <a:solidFill>
            <a:schemeClr val="tx1"/>
          </a:solidFill>
        </p:spPr>
        <p:txBody>
          <a:bodyPr wrap="square" rtlCol="0">
            <a:spAutoFit/>
          </a:bodyPr>
          <a:lstStyle/>
          <a:p>
            <a:r>
              <a:rPr lang="en-GB" sz="3200" b="1" dirty="0">
                <a:solidFill>
                  <a:schemeClr val="bg1"/>
                </a:solidFill>
                <a:latin typeface="Roboto" panose="02000000000000000000" pitchFamily="2" charset="0"/>
                <a:ea typeface="Roboto" panose="02000000000000000000" pitchFamily="2" charset="0"/>
              </a:rPr>
              <a:t>Last minute travel. What if Rob decides to go in 9 days?</a:t>
            </a:r>
          </a:p>
        </p:txBody>
      </p:sp>
      <p:sp>
        <p:nvSpPr>
          <p:cNvPr id="6" name="TextBox 5">
            <a:extLst>
              <a:ext uri="{FF2B5EF4-FFF2-40B4-BE49-F238E27FC236}">
                <a16:creationId xmlns:a16="http://schemas.microsoft.com/office/drawing/2014/main" id="{583458D9-3871-F34D-2132-739E6C8DEA2D}"/>
              </a:ext>
            </a:extLst>
          </p:cNvPr>
          <p:cNvSpPr txBox="1"/>
          <p:nvPr/>
        </p:nvSpPr>
        <p:spPr>
          <a:xfrm>
            <a:off x="242973" y="5795444"/>
            <a:ext cx="11698712" cy="923330"/>
          </a:xfrm>
          <a:prstGeom prst="rect">
            <a:avLst/>
          </a:prstGeom>
          <a:solidFill>
            <a:schemeClr val="tx1"/>
          </a:solidFill>
        </p:spPr>
        <p:txBody>
          <a:bodyPr wrap="square">
            <a:spAutoFit/>
          </a:bodyPr>
          <a:lstStyle/>
          <a:p>
            <a:r>
              <a:rPr lang="en-GB" dirty="0">
                <a:solidFill>
                  <a:schemeClr val="bg1"/>
                </a:solidFill>
              </a:rPr>
              <a:t>*”Co-administration of these two vaccines can lead to sub-optimal antibody responses to yellow fever, mumps and rubella antigens (Nascimento et. al, 2011). Where protection is required rapidly then the vaccines should be given at any interval; an additional dose of MMR should be considered”. Ch 11 Green Book</a:t>
            </a:r>
          </a:p>
        </p:txBody>
      </p:sp>
      <p:sp>
        <p:nvSpPr>
          <p:cNvPr id="5" name="Arrow: Down 4">
            <a:extLst>
              <a:ext uri="{FF2B5EF4-FFF2-40B4-BE49-F238E27FC236}">
                <a16:creationId xmlns:a16="http://schemas.microsoft.com/office/drawing/2014/main" id="{7BB1BCEB-6318-E564-0C14-88D09478F1AB}"/>
              </a:ext>
            </a:extLst>
          </p:cNvPr>
          <p:cNvSpPr/>
          <p:nvPr/>
        </p:nvSpPr>
        <p:spPr>
          <a:xfrm rot="6003000">
            <a:off x="7266209" y="1686573"/>
            <a:ext cx="123276" cy="14732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8977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a:extLst>
            <a:ext uri="{FF2B5EF4-FFF2-40B4-BE49-F238E27FC236}">
              <a16:creationId xmlns:a16="http://schemas.microsoft.com/office/drawing/2014/main" id="{CE19A268-921B-2D4D-594F-E00B0E91331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8B4D308-4B9C-8F16-B235-A133768316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196" r="21196"/>
          <a:stretch/>
        </p:blipFill>
        <p:spPr>
          <a:xfrm>
            <a:off x="1596250" y="311437"/>
            <a:ext cx="4347350" cy="593825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E5B3A87-91B5-6B60-2141-65F7954E214A}"/>
              </a:ext>
            </a:extLst>
          </p:cNvPr>
          <p:cNvSpPr txBox="1"/>
          <p:nvPr/>
        </p:nvSpPr>
        <p:spPr>
          <a:xfrm>
            <a:off x="343117" y="611247"/>
            <a:ext cx="1021556" cy="5588000"/>
          </a:xfrm>
          <a:prstGeom prst="roundRect">
            <a:avLst/>
          </a:prstGeom>
          <a:noFill/>
        </p:spPr>
        <p:txBody>
          <a:bodyPr vert="vert270" wrap="square" rtlCol="0">
            <a:spAutoFit/>
          </a:bodyPr>
          <a:lstStyle/>
          <a:p>
            <a:pPr algn="ctr"/>
            <a:r>
              <a:rPr lang="en-GB" sz="4800" b="1" dirty="0">
                <a:solidFill>
                  <a:schemeClr val="bg1"/>
                </a:solidFill>
                <a:latin typeface="Roboto" panose="02000000000000000000" pitchFamily="2" charset="0"/>
                <a:ea typeface="Roboto" panose="02000000000000000000" pitchFamily="2" charset="0"/>
              </a:rPr>
              <a:t>Traveller Example</a:t>
            </a:r>
          </a:p>
        </p:txBody>
      </p:sp>
      <p:sp>
        <p:nvSpPr>
          <p:cNvPr id="2" name="TextBox 1">
            <a:extLst>
              <a:ext uri="{FF2B5EF4-FFF2-40B4-BE49-F238E27FC236}">
                <a16:creationId xmlns:a16="http://schemas.microsoft.com/office/drawing/2014/main" id="{4C3C37BF-02A5-E532-31FE-A2EE909F530B}"/>
              </a:ext>
            </a:extLst>
          </p:cNvPr>
          <p:cNvSpPr txBox="1"/>
          <p:nvPr/>
        </p:nvSpPr>
        <p:spPr>
          <a:xfrm>
            <a:off x="6248401" y="611247"/>
            <a:ext cx="4274125" cy="1569660"/>
          </a:xfrm>
          <a:prstGeom prst="rect">
            <a:avLst/>
          </a:prstGeom>
          <a:noFill/>
        </p:spPr>
        <p:txBody>
          <a:bodyPr wrap="square" rtlCol="0">
            <a:spAutoFit/>
          </a:bodyPr>
          <a:lstStyle/>
          <a:p>
            <a:r>
              <a:rPr lang="en-GB" sz="4800" b="1" dirty="0">
                <a:solidFill>
                  <a:schemeClr val="bg1"/>
                </a:solidFill>
              </a:rPr>
              <a:t>12m later… Rob’s back! </a:t>
            </a:r>
            <a:r>
              <a:rPr lang="en-GB" sz="4800" b="1" dirty="0">
                <a:solidFill>
                  <a:schemeClr val="bg1"/>
                </a:solidFill>
                <a:sym typeface="Wingdings" panose="05000000000000000000" pitchFamily="2" charset="2"/>
              </a:rPr>
              <a:t></a:t>
            </a:r>
            <a:endParaRPr lang="en-GB" sz="4800" b="1" dirty="0">
              <a:solidFill>
                <a:schemeClr val="bg1"/>
              </a:solidFill>
            </a:endParaRPr>
          </a:p>
        </p:txBody>
      </p:sp>
      <p:sp>
        <p:nvSpPr>
          <p:cNvPr id="3" name="Rectangle: Rounded Corners 2">
            <a:extLst>
              <a:ext uri="{FF2B5EF4-FFF2-40B4-BE49-F238E27FC236}">
                <a16:creationId xmlns:a16="http://schemas.microsoft.com/office/drawing/2014/main" id="{69B08457-BDF8-51BD-90F9-8340F8C20CE1}"/>
              </a:ext>
            </a:extLst>
          </p:cNvPr>
          <p:cNvSpPr/>
          <p:nvPr/>
        </p:nvSpPr>
        <p:spPr>
          <a:xfrm>
            <a:off x="3822679" y="2364777"/>
            <a:ext cx="6108860" cy="4065844"/>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ea typeface="Roboto" panose="02000000000000000000" pitchFamily="2" charset="0"/>
              </a:rPr>
              <a:t>A year later Rob decides to travel to India, a flexible and rural trip. 4 months travelling. </a:t>
            </a:r>
            <a:r>
              <a:rPr lang="en-US" sz="2400" b="1" dirty="0">
                <a:solidFill>
                  <a:schemeClr val="tx1"/>
                </a:solidFill>
                <a:ea typeface="Roboto" panose="02000000000000000000" pitchFamily="2" charset="0"/>
              </a:rPr>
              <a:t>Leaving in 3 weeks. </a:t>
            </a:r>
          </a:p>
          <a:p>
            <a:pPr lvl="0" algn="ctr"/>
            <a:endParaRPr lang="en-US" sz="2400" dirty="0">
              <a:solidFill>
                <a:schemeClr val="tx1"/>
              </a:solidFill>
              <a:ea typeface="Roboto" panose="02000000000000000000" pitchFamily="2" charset="0"/>
            </a:endParaRPr>
          </a:p>
          <a:p>
            <a:pPr lvl="0" algn="ctr"/>
            <a:r>
              <a:rPr lang="en-US" sz="2400" dirty="0">
                <a:solidFill>
                  <a:schemeClr val="tx1"/>
                </a:solidFill>
                <a:ea typeface="Roboto" panose="02000000000000000000" pitchFamily="2" charset="0"/>
              </a:rPr>
              <a:t>He has come back to get more vaccine advice. He did not follow up on the MMR2 after his last trip.</a:t>
            </a:r>
          </a:p>
          <a:p>
            <a:pPr lvl="0" algn="ctr"/>
            <a:endParaRPr lang="en-US" sz="2400" dirty="0">
              <a:solidFill>
                <a:schemeClr val="tx1"/>
              </a:solidFill>
              <a:ea typeface="Roboto" panose="02000000000000000000" pitchFamily="2" charset="0"/>
            </a:endParaRPr>
          </a:p>
          <a:p>
            <a:pPr lvl="0" algn="ctr"/>
            <a:r>
              <a:rPr lang="en-US" sz="2400" dirty="0">
                <a:solidFill>
                  <a:schemeClr val="tx1"/>
                </a:solidFill>
                <a:ea typeface="Roboto" panose="02000000000000000000" pitchFamily="2" charset="0"/>
              </a:rPr>
              <a:t>Let’s take a quick look at his next visit </a:t>
            </a:r>
          </a:p>
          <a:p>
            <a:pPr lvl="0" algn="ctr"/>
            <a:endParaRPr lang="en-US" sz="1600" b="1" dirty="0">
              <a:solidFill>
                <a:srgbClr val="FF0000"/>
              </a:solidFill>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6E4597BB-6F49-55B5-7D06-4647E044037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6278" y="459873"/>
            <a:ext cx="1812605" cy="59382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0416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D1CC0-A16C-2301-0777-F7A6B7A095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44A6E89-B0FD-ABBB-162C-A291584CD0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4" y="0"/>
            <a:ext cx="12283784" cy="6833879"/>
          </a:xfrm>
          <a:prstGeom prst="roundRect">
            <a:avLst>
              <a:gd name="adj" fmla="val 0"/>
            </a:avLst>
          </a:prstGeom>
        </p:spPr>
      </p:pic>
      <p:graphicFrame>
        <p:nvGraphicFramePr>
          <p:cNvPr id="5" name="Table 2">
            <a:extLst>
              <a:ext uri="{FF2B5EF4-FFF2-40B4-BE49-F238E27FC236}">
                <a16:creationId xmlns:a16="http://schemas.microsoft.com/office/drawing/2014/main" id="{0538EFC2-C70D-994A-F7C4-7F94E2021535}"/>
              </a:ext>
            </a:extLst>
          </p:cNvPr>
          <p:cNvGraphicFramePr>
            <a:graphicFrameLocks noGrp="1"/>
          </p:cNvGraphicFramePr>
          <p:nvPr>
            <p:extLst>
              <p:ext uri="{D42A27DB-BD31-4B8C-83A1-F6EECF244321}">
                <p14:modId xmlns:p14="http://schemas.microsoft.com/office/powerpoint/2010/main" val="2381460881"/>
              </p:ext>
            </p:extLst>
          </p:nvPr>
        </p:nvGraphicFramePr>
        <p:xfrm>
          <a:off x="681294" y="1060685"/>
          <a:ext cx="10822069" cy="3837369"/>
        </p:xfrm>
        <a:graphic>
          <a:graphicData uri="http://schemas.openxmlformats.org/drawingml/2006/table">
            <a:tbl>
              <a:tblPr firstRow="1" bandRow="1">
                <a:tableStyleId>{073A0DAA-6AF3-43AB-8588-CEC1D06C72B9}</a:tableStyleId>
              </a:tblPr>
              <a:tblGrid>
                <a:gridCol w="3534845">
                  <a:extLst>
                    <a:ext uri="{9D8B030D-6E8A-4147-A177-3AD203B41FA5}">
                      <a16:colId xmlns:a16="http://schemas.microsoft.com/office/drawing/2014/main" val="1373136576"/>
                    </a:ext>
                  </a:extLst>
                </a:gridCol>
                <a:gridCol w="924498">
                  <a:extLst>
                    <a:ext uri="{9D8B030D-6E8A-4147-A177-3AD203B41FA5}">
                      <a16:colId xmlns:a16="http://schemas.microsoft.com/office/drawing/2014/main" val="3893237038"/>
                    </a:ext>
                  </a:extLst>
                </a:gridCol>
                <a:gridCol w="1033262">
                  <a:extLst>
                    <a:ext uri="{9D8B030D-6E8A-4147-A177-3AD203B41FA5}">
                      <a16:colId xmlns:a16="http://schemas.microsoft.com/office/drawing/2014/main" val="3229692204"/>
                    </a:ext>
                  </a:extLst>
                </a:gridCol>
                <a:gridCol w="978881">
                  <a:extLst>
                    <a:ext uri="{9D8B030D-6E8A-4147-A177-3AD203B41FA5}">
                      <a16:colId xmlns:a16="http://schemas.microsoft.com/office/drawing/2014/main" val="2834413401"/>
                    </a:ext>
                  </a:extLst>
                </a:gridCol>
                <a:gridCol w="978881">
                  <a:extLst>
                    <a:ext uri="{9D8B030D-6E8A-4147-A177-3AD203B41FA5}">
                      <a16:colId xmlns:a16="http://schemas.microsoft.com/office/drawing/2014/main" val="3698982827"/>
                    </a:ext>
                  </a:extLst>
                </a:gridCol>
                <a:gridCol w="1136430">
                  <a:extLst>
                    <a:ext uri="{9D8B030D-6E8A-4147-A177-3AD203B41FA5}">
                      <a16:colId xmlns:a16="http://schemas.microsoft.com/office/drawing/2014/main" val="2597895985"/>
                    </a:ext>
                  </a:extLst>
                </a:gridCol>
                <a:gridCol w="1146293">
                  <a:extLst>
                    <a:ext uri="{9D8B030D-6E8A-4147-A177-3AD203B41FA5}">
                      <a16:colId xmlns:a16="http://schemas.microsoft.com/office/drawing/2014/main" val="1788361622"/>
                    </a:ext>
                  </a:extLst>
                </a:gridCol>
                <a:gridCol w="1088979">
                  <a:extLst>
                    <a:ext uri="{9D8B030D-6E8A-4147-A177-3AD203B41FA5}">
                      <a16:colId xmlns:a16="http://schemas.microsoft.com/office/drawing/2014/main" val="1083847174"/>
                    </a:ext>
                  </a:extLst>
                </a:gridCol>
              </a:tblGrid>
              <a:tr h="0">
                <a:tc>
                  <a:txBody>
                    <a:bodyPr/>
                    <a:lstStyle/>
                    <a:p>
                      <a:r>
                        <a:rPr lang="en-GB" sz="3600" dirty="0">
                          <a:solidFill>
                            <a:schemeClr val="bg1"/>
                          </a:solidFill>
                        </a:rPr>
                        <a:t>Vaccines </a:t>
                      </a:r>
                      <a:endParaRPr lang="en-GB" sz="3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0</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3</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7</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Day 21</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1</a:t>
                      </a:r>
                    </a:p>
                    <a:p>
                      <a:r>
                        <a:rPr lang="en-GB" sz="1600" dirty="0">
                          <a:solidFill>
                            <a:schemeClr val="bg1"/>
                          </a:solidFill>
                        </a:rPr>
                        <a:t>Day 28</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2</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tc>
                  <a:txBody>
                    <a:bodyPr/>
                    <a:lstStyle/>
                    <a:p>
                      <a:r>
                        <a:rPr lang="en-GB" sz="1600" dirty="0">
                          <a:solidFill>
                            <a:schemeClr val="bg1"/>
                          </a:solidFill>
                        </a:rPr>
                        <a:t>Month 6</a:t>
                      </a:r>
                      <a:endParaRPr lang="en-GB" sz="1600" dirty="0">
                        <a:solidFill>
                          <a:schemeClr val="bg1"/>
                        </a:solidFill>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147031136"/>
                  </a:ext>
                </a:extLst>
              </a:tr>
              <a:tr h="345440">
                <a:tc>
                  <a:txBody>
                    <a:bodyPr/>
                    <a:lstStyle/>
                    <a:p>
                      <a:r>
                        <a:rPr lang="en-GB" sz="2000" b="0" dirty="0">
                          <a:latin typeface="+mn-lt"/>
                          <a:ea typeface="Roboto" panose="02000000000000000000" pitchFamily="2" charset="0"/>
                        </a:rPr>
                        <a:t>Hepatitis B</a:t>
                      </a:r>
                    </a:p>
                  </a:txBody>
                  <a:tcPr marL="60960" marR="60960" marT="30480" marB="30480"/>
                </a:tc>
                <a:tc>
                  <a:txBody>
                    <a:bodyPr/>
                    <a:lstStyle/>
                    <a:p>
                      <a:pPr marL="0" algn="l" defTabSz="914400" rtl="0" eaLnBrk="1" latinLnBrk="0" hangingPunct="1"/>
                      <a:r>
                        <a:rPr lang="en-GB" sz="2000" b="1" kern="1200" dirty="0">
                          <a:solidFill>
                            <a:schemeClr val="accent6">
                              <a:lumMod val="75000"/>
                            </a:schemeClr>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r>
                        <a:rPr lang="en-GB" sz="2000" b="1" kern="1200" dirty="0">
                          <a:solidFill>
                            <a:schemeClr val="accent6">
                              <a:lumMod val="75000"/>
                            </a:schemeClr>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r>
                        <a:rPr lang="en-GB" sz="2000" b="1" kern="1200" dirty="0">
                          <a:solidFill>
                            <a:schemeClr val="accent6">
                              <a:lumMod val="75000"/>
                            </a:schemeClr>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31343177"/>
                  </a:ext>
                </a:extLst>
              </a:tr>
              <a:tr h="345440">
                <a:tc>
                  <a:txBody>
                    <a:bodyPr/>
                    <a:lstStyle/>
                    <a:p>
                      <a:r>
                        <a:rPr lang="en-GB" sz="2000" b="1" dirty="0">
                          <a:latin typeface="+mn-lt"/>
                        </a:rPr>
                        <a:t>Rabies </a:t>
                      </a:r>
                      <a:r>
                        <a:rPr lang="en-GB" sz="1200" b="0" dirty="0">
                          <a:latin typeface="+mn-lt"/>
                        </a:rPr>
                        <a:t>(had 0, 3, 7)</a:t>
                      </a:r>
                      <a:endParaRPr lang="en-GB" sz="2000" b="0"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r>
                        <a:rPr lang="en-GB" sz="2000" b="1" kern="1200" dirty="0">
                          <a:solidFill>
                            <a:schemeClr val="accent6">
                              <a:lumMod val="75000"/>
                            </a:schemeClr>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336307448"/>
                  </a:ext>
                </a:extLst>
              </a:tr>
              <a:tr h="345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Japanese Encephalitis</a:t>
                      </a:r>
                      <a:endParaRPr lang="en-GB" sz="2000" b="1" strike="sngStrike" dirty="0">
                        <a:latin typeface="+mn-lt"/>
                        <a:ea typeface="Roboto" panose="02000000000000000000" pitchFamily="2" charset="0"/>
                      </a:endParaRPr>
                    </a:p>
                  </a:txBody>
                  <a:tcPr marL="60960" marR="60960" marT="30480" marB="30480"/>
                </a:tc>
                <a:tc>
                  <a:txBody>
                    <a:bodyPr/>
                    <a:lstStyle/>
                    <a:p>
                      <a:pPr marL="0" algn="l" defTabSz="914400" rtl="0" eaLnBrk="1" latinLnBrk="0" hangingPunct="1"/>
                      <a:r>
                        <a:rPr lang="en-GB" sz="2000" b="1" kern="1200" dirty="0">
                          <a:solidFill>
                            <a:schemeClr val="accent6">
                              <a:lumMod val="75000"/>
                            </a:schemeClr>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r>
                        <a:rPr lang="en-GB" sz="2000" b="1" kern="1200" dirty="0">
                          <a:solidFill>
                            <a:schemeClr val="accent6">
                              <a:lumMod val="75000"/>
                            </a:schemeClr>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521564692"/>
                  </a:ext>
                </a:extLst>
              </a:tr>
              <a:tr h="345440">
                <a:tc>
                  <a:txBody>
                    <a:bodyPr/>
                    <a:lstStyle/>
                    <a:p>
                      <a:r>
                        <a:rPr lang="en-GB" sz="2000" b="1" strike="sngStrike" dirty="0">
                          <a:solidFill>
                            <a:srgbClr val="00B050"/>
                          </a:solidFill>
                          <a:latin typeface="+mn-lt"/>
                        </a:rPr>
                        <a:t>Yellow Fever </a:t>
                      </a:r>
                      <a:endParaRPr lang="en-GB" sz="2000" b="1" strike="sngStrike" dirty="0">
                        <a:solidFill>
                          <a:srgbClr val="00B050"/>
                        </a:solidFill>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chemeClr val="accent6">
                            <a:lumMod val="75000"/>
                          </a:schemeClr>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04396887"/>
                  </a:ext>
                </a:extLst>
              </a:tr>
              <a:tr h="426720">
                <a:tc>
                  <a:txBody>
                    <a:bodyPr/>
                    <a:lstStyle/>
                    <a:p>
                      <a:r>
                        <a:rPr lang="en-GB" sz="2000" b="1" strike="noStrike" dirty="0">
                          <a:latin typeface="+mn-lt"/>
                        </a:rPr>
                        <a:t>MMR2</a:t>
                      </a:r>
                      <a:endParaRPr lang="en-GB" sz="2000" b="0" strike="noStrike" dirty="0">
                        <a:latin typeface="+mn-lt"/>
                        <a:ea typeface="Roboto" panose="02000000000000000000" pitchFamily="2" charset="0"/>
                      </a:endParaRPr>
                    </a:p>
                  </a:txBody>
                  <a:tcPr marL="60960" marR="60960" marT="30480" marB="30480"/>
                </a:tc>
                <a:tc>
                  <a:txBody>
                    <a:bodyPr/>
                    <a:lstStyle/>
                    <a:p>
                      <a:pPr marL="0" indent="0" algn="l" defTabSz="914400" rtl="0" eaLnBrk="1" latinLnBrk="0" hangingPunct="1">
                        <a:buFont typeface="Wingdings" panose="05000000000000000000" pitchFamily="2" charset="2"/>
                        <a:buNone/>
                      </a:pPr>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r>
                        <a:rPr lang="en-GB" sz="2000" b="1" kern="1200" dirty="0">
                          <a:solidFill>
                            <a:srgbClr val="0070C0"/>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099354848"/>
                  </a:ext>
                </a:extLst>
              </a:tr>
              <a:tr h="345440">
                <a:tc>
                  <a:txBody>
                    <a:bodyPr/>
                    <a:lstStyle/>
                    <a:p>
                      <a:r>
                        <a:rPr lang="en-GB" sz="2000" b="1" strike="sngStrike" dirty="0">
                          <a:solidFill>
                            <a:srgbClr val="00B050"/>
                          </a:solidFill>
                          <a:latin typeface="+mn-lt"/>
                        </a:rPr>
                        <a:t>Typhoid</a:t>
                      </a:r>
                      <a:r>
                        <a:rPr lang="en-GB" sz="2000" b="1" strike="noStrike" dirty="0">
                          <a:latin typeface="+mn-lt"/>
                        </a:rPr>
                        <a:t> </a:t>
                      </a:r>
                      <a:r>
                        <a:rPr lang="en-GB" sz="1400" b="0" strike="noStrike" dirty="0">
                          <a:latin typeface="+mn-lt"/>
                        </a:rPr>
                        <a:t>(had last year, got 3 years from that dose)</a:t>
                      </a:r>
                      <a:endParaRPr lang="en-GB" sz="2000" b="0" strike="noStrike" dirty="0">
                        <a:latin typeface="+mn-lt"/>
                        <a:ea typeface="Roboto" panose="02000000000000000000" pitchFamily="2" charset="0"/>
                      </a:endParaRPr>
                    </a:p>
                  </a:txBody>
                  <a:tcPr marL="60960" marR="60960" marT="30480" marB="30480"/>
                </a:tc>
                <a:tc>
                  <a:txBody>
                    <a:bodyPr/>
                    <a:lstStyle/>
                    <a:p>
                      <a:pPr marL="342900" indent="-342900" algn="l" defTabSz="914400" rtl="0" eaLnBrk="1" latinLnBrk="0" hangingPunct="1">
                        <a:buFont typeface="Wingdings" panose="05000000000000000000" pitchFamily="2" charset="2"/>
                        <a:buChar char="ü"/>
                      </a:pPr>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244095441"/>
                  </a:ext>
                </a:extLst>
              </a:tr>
              <a:tr h="345440">
                <a:tc>
                  <a:txBody>
                    <a:bodyPr/>
                    <a:lstStyle/>
                    <a:p>
                      <a:r>
                        <a:rPr lang="en-GB" sz="2000" b="1" strike="noStrike" dirty="0">
                          <a:latin typeface="+mn-lt"/>
                        </a:rPr>
                        <a:t>Hepatitis A 2</a:t>
                      </a:r>
                      <a:endParaRPr lang="en-GB" sz="2000" b="0" strike="noStrike" dirty="0">
                        <a:latin typeface="+mn-lt"/>
                        <a:ea typeface="Roboto" panose="02000000000000000000" pitchFamily="2" charset="0"/>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r>
                        <a:rPr lang="en-GB" sz="2000" b="1" kern="1200" dirty="0">
                          <a:solidFill>
                            <a:srgbClr val="0070C0"/>
                          </a:solidFill>
                          <a:latin typeface="Roboto" panose="02000000000000000000" pitchFamily="2" charset="0"/>
                          <a:ea typeface="Roboto" panose="02000000000000000000" pitchFamily="2" charset="0"/>
                          <a:cs typeface="+mn-cs"/>
                        </a:rPr>
                        <a:t>x</a:t>
                      </a: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2635229045"/>
                  </a:ext>
                </a:extLst>
              </a:tr>
              <a:tr h="393129">
                <a:tc>
                  <a:txBody>
                    <a:bodyPr/>
                    <a:lstStyle/>
                    <a:p>
                      <a:r>
                        <a:rPr lang="en-GB" sz="2000" b="1" strike="sngStrike" dirty="0">
                          <a:solidFill>
                            <a:srgbClr val="00B050"/>
                          </a:solidFill>
                          <a:latin typeface="+mn-lt"/>
                        </a:rPr>
                        <a:t>Diphtheria Tetanus Polio </a:t>
                      </a:r>
                      <a:endParaRPr lang="en-GB" sz="2000" b="1" strike="sngStrike" dirty="0">
                        <a:solidFill>
                          <a:srgbClr val="00B050"/>
                        </a:solidFill>
                        <a:latin typeface="+mn-lt"/>
                        <a:ea typeface="Roboto" panose="02000000000000000000" pitchFamily="2" charset="0"/>
                      </a:endParaRPr>
                    </a:p>
                  </a:txBody>
                  <a:tcPr marL="60960" marR="60960" marT="30480" marB="30480"/>
                </a:tc>
                <a:tc>
                  <a:txBody>
                    <a:bodyPr/>
                    <a:lstStyle/>
                    <a:p>
                      <a:pPr marL="342900" indent="-342900" algn="l" defTabSz="914400" rtl="0" eaLnBrk="1" latinLnBrk="0" hangingPunct="1">
                        <a:buFont typeface="Wingdings" panose="05000000000000000000" pitchFamily="2" charset="2"/>
                        <a:buChar char="ü"/>
                      </a:pPr>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pPr marL="0" algn="l" defTabSz="914400" rtl="0" eaLnBrk="1" latinLnBrk="0" hangingPunct="1"/>
                      <a:endParaRPr lang="en-GB" sz="2000" b="1" kern="1200" dirty="0">
                        <a:solidFill>
                          <a:srgbClr val="0070C0"/>
                        </a:solidFill>
                        <a:latin typeface="Roboto" panose="02000000000000000000" pitchFamily="2" charset="0"/>
                        <a:ea typeface="Roboto" panose="02000000000000000000" pitchFamily="2" charset="0"/>
                        <a:cs typeface="+mn-cs"/>
                      </a:endParaRPr>
                    </a:p>
                  </a:txBody>
                  <a:tcPr marL="60960" marR="60960" marT="30480" marB="30480"/>
                </a:tc>
                <a:tc>
                  <a:txBody>
                    <a:bodyPr/>
                    <a:lstStyle/>
                    <a:p>
                      <a:endParaRPr lang="en-GB" sz="1600" b="1" dirty="0">
                        <a:latin typeface="Roboto" panose="02000000000000000000" pitchFamily="2" charset="0"/>
                        <a:ea typeface="Roboto" panose="02000000000000000000" pitchFamily="2" charset="0"/>
                      </a:endParaRPr>
                    </a:p>
                  </a:txBody>
                  <a:tcPr marL="60960" marR="60960" marT="30480" marB="30480"/>
                </a:tc>
                <a:extLst>
                  <a:ext uri="{0D108BD9-81ED-4DB2-BD59-A6C34878D82A}">
                    <a16:rowId xmlns:a16="http://schemas.microsoft.com/office/drawing/2014/main" val="3942077240"/>
                  </a:ext>
                </a:extLst>
              </a:tr>
            </a:tbl>
          </a:graphicData>
        </a:graphic>
      </p:graphicFrame>
      <p:sp>
        <p:nvSpPr>
          <p:cNvPr id="6" name="TextBox 5">
            <a:extLst>
              <a:ext uri="{FF2B5EF4-FFF2-40B4-BE49-F238E27FC236}">
                <a16:creationId xmlns:a16="http://schemas.microsoft.com/office/drawing/2014/main" id="{6E339510-2709-7577-076B-ACA9559BD631}"/>
              </a:ext>
            </a:extLst>
          </p:cNvPr>
          <p:cNvSpPr txBox="1"/>
          <p:nvPr/>
        </p:nvSpPr>
        <p:spPr>
          <a:xfrm>
            <a:off x="681293" y="5340782"/>
            <a:ext cx="9465029" cy="715089"/>
          </a:xfrm>
          <a:prstGeom prst="roundRect">
            <a:avLst/>
          </a:prstGeom>
          <a:solidFill>
            <a:schemeClr val="tx1"/>
          </a:solidFill>
        </p:spPr>
        <p:txBody>
          <a:bodyPr wrap="square" rtlCol="0">
            <a:spAutoFit/>
          </a:bodyPr>
          <a:lstStyle/>
          <a:p>
            <a:r>
              <a:rPr lang="en-GB" sz="3600" b="1" dirty="0">
                <a:solidFill>
                  <a:schemeClr val="bg1"/>
                </a:solidFill>
                <a:latin typeface="Roboto" panose="02000000000000000000" pitchFamily="2" charset="0"/>
                <a:ea typeface="Roboto" panose="02000000000000000000" pitchFamily="2" charset="0"/>
              </a:rPr>
              <a:t>What could Rob’s next clinic visits look like? </a:t>
            </a:r>
          </a:p>
        </p:txBody>
      </p:sp>
      <p:cxnSp>
        <p:nvCxnSpPr>
          <p:cNvPr id="9" name="Straight Connector 8">
            <a:extLst>
              <a:ext uri="{FF2B5EF4-FFF2-40B4-BE49-F238E27FC236}">
                <a16:creationId xmlns:a16="http://schemas.microsoft.com/office/drawing/2014/main" id="{D875BA3B-611F-B8F6-995F-6BD010E93B77}"/>
              </a:ext>
            </a:extLst>
          </p:cNvPr>
          <p:cNvCxnSpPr>
            <a:cxnSpLocks/>
          </p:cNvCxnSpPr>
          <p:nvPr/>
        </p:nvCxnSpPr>
        <p:spPr>
          <a:xfrm>
            <a:off x="8162144" y="1037522"/>
            <a:ext cx="0" cy="3860532"/>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E7E37F64-6D0D-F3DB-F876-73378B648D7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379" y="1873908"/>
            <a:ext cx="1446984" cy="4740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9522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9F1A5-6F89-AFDC-1FC1-61D7B6DA2D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2BD912-70EC-E96B-2043-FDB5BB995E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196" r="21196" b="16356"/>
          <a:stretch>
            <a:fillRect/>
          </a:stretch>
        </p:blipFill>
        <p:spPr>
          <a:xfrm>
            <a:off x="0" y="0"/>
            <a:ext cx="5994698" cy="684920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DACB11B-CE05-4E48-FE40-D41B6181BAB7}"/>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7084" r="32083" b="19090"/>
          <a:stretch>
            <a:fillRect/>
          </a:stretch>
        </p:blipFill>
        <p:spPr>
          <a:xfrm>
            <a:off x="5994698" y="0"/>
            <a:ext cx="6197302" cy="684920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F302B2ED-C1E8-D268-CD59-DE8F8245CDB2}"/>
              </a:ext>
            </a:extLst>
          </p:cNvPr>
          <p:cNvSpPr/>
          <p:nvPr/>
        </p:nvSpPr>
        <p:spPr>
          <a:xfrm>
            <a:off x="5929774" y="0"/>
            <a:ext cx="24077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A7854C5B-B87F-6AA4-B033-7825355FD9EE}"/>
              </a:ext>
            </a:extLst>
          </p:cNvPr>
          <p:cNvSpPr txBox="1">
            <a:spLocks/>
          </p:cNvSpPr>
          <p:nvPr/>
        </p:nvSpPr>
        <p:spPr>
          <a:xfrm>
            <a:off x="1275746" y="1388537"/>
            <a:ext cx="10508272" cy="4080924"/>
          </a:xfrm>
          <a:prstGeom prst="roundRect">
            <a:avLst>
              <a:gd name="adj" fmla="val 1933"/>
            </a:avLst>
          </a:prstGeom>
          <a:solidFill>
            <a:schemeClr val="tx1">
              <a:lumMod val="75000"/>
              <a:lumOff val="25000"/>
              <a:alpha val="83137"/>
            </a:schemeClr>
          </a:solidFill>
          <a:ln w="38100">
            <a:solidFill>
              <a:schemeClr val="bg1"/>
            </a:solidFill>
          </a:ln>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lvl="0">
              <a:defRPr/>
            </a:pPr>
            <a:r>
              <a:rPr kumimoji="0" lang="en-GB" sz="5500" b="1" i="0" u="none" strike="noStrike" kern="1200" cap="none" spc="0" normalizeH="0" baseline="0" noProof="0" dirty="0">
                <a:ln>
                  <a:noFill/>
                </a:ln>
                <a:solidFill>
                  <a:prstClr val="white"/>
                </a:solidFill>
                <a:effectLst/>
                <a:uLnTx/>
                <a:uFillTx/>
                <a:latin typeface="+mn-lt"/>
                <a:ea typeface="+mj-ea"/>
                <a:cs typeface="+mj-cs"/>
              </a:rPr>
              <a:t>Thank you for your attention! </a:t>
            </a:r>
          </a:p>
          <a:p>
            <a:pPr lvl="0">
              <a:defRPr/>
            </a:pPr>
            <a:endParaRPr lang="en-GB" sz="4500" b="1" dirty="0">
              <a:solidFill>
                <a:prstClr val="white"/>
              </a:solidFill>
              <a:latin typeface="+mn-lt"/>
            </a:endParaRPr>
          </a:p>
          <a:p>
            <a:pPr lvl="0">
              <a:defRPr/>
            </a:pPr>
            <a:r>
              <a:rPr kumimoji="0" lang="en-GB" sz="2900" i="0" u="none" strike="noStrike" kern="1200" cap="none" spc="0" normalizeH="0" baseline="0" noProof="0" dirty="0">
                <a:ln>
                  <a:noFill/>
                </a:ln>
                <a:solidFill>
                  <a:prstClr val="white"/>
                </a:solidFill>
                <a:effectLst/>
                <a:uLnTx/>
                <a:uFillTx/>
                <a:latin typeface="+mn-lt"/>
                <a:ea typeface="+mj-ea"/>
                <a:cs typeface="+mj-cs"/>
              </a:rPr>
              <a:t>(see you again in a bit for a deep dive into hepatitis A!)</a:t>
            </a:r>
          </a:p>
          <a:p>
            <a:pPr lvl="0">
              <a:defRPr/>
            </a:pPr>
            <a:endParaRPr lang="en-GB" sz="2900" dirty="0">
              <a:solidFill>
                <a:prstClr val="white"/>
              </a:solidFill>
              <a:latin typeface="+mn-lt"/>
            </a:endParaRPr>
          </a:p>
          <a:p>
            <a:pPr lvl="0">
              <a:defRPr/>
            </a:pPr>
            <a:r>
              <a:rPr kumimoji="0" lang="en-GB" sz="3300" b="1" i="0" u="none" strike="noStrike" kern="1200" cap="none" spc="0" normalizeH="0" baseline="0" noProof="0" dirty="0">
                <a:ln>
                  <a:noFill/>
                </a:ln>
                <a:solidFill>
                  <a:prstClr val="white"/>
                </a:solidFill>
                <a:effectLst/>
                <a:uLnTx/>
                <a:uFillTx/>
                <a:latin typeface="+mn-lt"/>
                <a:ea typeface="+mj-ea"/>
                <a:cs typeface="+mj-cs"/>
              </a:rPr>
              <a:t>Happy to answer any questions</a:t>
            </a:r>
            <a:endParaRPr kumimoji="0" lang="en-GB" sz="2500" b="1" i="0" u="none" strike="noStrike" kern="1200" cap="none" spc="0" normalizeH="0" baseline="0" noProof="0" dirty="0">
              <a:ln>
                <a:noFill/>
              </a:ln>
              <a:solidFill>
                <a:schemeClr val="bg1"/>
              </a:solidFill>
              <a:effectLst/>
              <a:uLnTx/>
              <a:uFillTx/>
              <a:latin typeface="+mn-lt"/>
              <a:ea typeface="+mj-ea"/>
              <a:cs typeface="+mj-cs"/>
            </a:endParaRPr>
          </a:p>
        </p:txBody>
      </p:sp>
      <p:pic>
        <p:nvPicPr>
          <p:cNvPr id="2" name="Picture 1">
            <a:extLst>
              <a:ext uri="{FF2B5EF4-FFF2-40B4-BE49-F238E27FC236}">
                <a16:creationId xmlns:a16="http://schemas.microsoft.com/office/drawing/2014/main" id="{B7BA6E73-E747-3CB8-8F07-8A58CFB5AF9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847" y="290287"/>
            <a:ext cx="2199798" cy="6277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8642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A7A15-B979-D807-CC42-A2386C771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A0711-6B8A-00DA-A74E-7439D78BADB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A7460A5-F617-EF9F-90C7-E23207BAEB67}"/>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B4A3417F-18CF-F4AF-3369-0DBB70BEE6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4" y="0"/>
            <a:ext cx="12283784" cy="6858000"/>
          </a:xfrm>
          <a:prstGeom prst="roundRect">
            <a:avLst>
              <a:gd name="adj" fmla="val 0"/>
            </a:avLst>
          </a:prstGeom>
        </p:spPr>
      </p:pic>
      <p:sp>
        <p:nvSpPr>
          <p:cNvPr id="5" name="TextBox 4">
            <a:extLst>
              <a:ext uri="{FF2B5EF4-FFF2-40B4-BE49-F238E27FC236}">
                <a16:creationId xmlns:a16="http://schemas.microsoft.com/office/drawing/2014/main" id="{25B06EB6-F226-7F3F-8921-638C35707A37}"/>
              </a:ext>
            </a:extLst>
          </p:cNvPr>
          <p:cNvSpPr txBox="1"/>
          <p:nvPr/>
        </p:nvSpPr>
        <p:spPr>
          <a:xfrm>
            <a:off x="562708" y="4216827"/>
            <a:ext cx="11453446" cy="830997"/>
          </a:xfrm>
          <a:prstGeom prst="rect">
            <a:avLst/>
          </a:prstGeom>
          <a:solidFill>
            <a:schemeClr val="tx1"/>
          </a:solidFill>
        </p:spPr>
        <p:txBody>
          <a:bodyPr wrap="square" rtlCol="0">
            <a:spAutoFit/>
          </a:bodyPr>
          <a:lstStyle/>
          <a:p>
            <a:pPr algn="ctr"/>
            <a:r>
              <a:rPr lang="en-GB" sz="4800" b="1" dirty="0">
                <a:solidFill>
                  <a:schemeClr val="bg1"/>
                </a:solidFill>
              </a:rPr>
              <a:t>Let’s start with some rules…. </a:t>
            </a:r>
          </a:p>
        </p:txBody>
      </p:sp>
    </p:spTree>
    <p:extLst>
      <p:ext uri="{BB962C8B-B14F-4D97-AF65-F5344CB8AC3E}">
        <p14:creationId xmlns:p14="http://schemas.microsoft.com/office/powerpoint/2010/main" val="52762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31E4B1-AEB0-19FA-9D9D-D0232AAC757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2BDA212-DB6A-320C-3102-42D275643B66}"/>
              </a:ext>
            </a:extLst>
          </p:cNvPr>
          <p:cNvSpPr/>
          <p:nvPr/>
        </p:nvSpPr>
        <p:spPr>
          <a:xfrm>
            <a:off x="348297" y="406400"/>
            <a:ext cx="11446431" cy="60452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2667" b="1" dirty="0">
              <a:solidFill>
                <a:schemeClr val="bg1"/>
              </a:solidFill>
            </a:endParaRPr>
          </a:p>
        </p:txBody>
      </p:sp>
      <p:sp>
        <p:nvSpPr>
          <p:cNvPr id="3" name="TextBox 2">
            <a:extLst>
              <a:ext uri="{FF2B5EF4-FFF2-40B4-BE49-F238E27FC236}">
                <a16:creationId xmlns:a16="http://schemas.microsoft.com/office/drawing/2014/main" id="{6E66F143-44F3-7773-CEE0-E0474B12CF8B}"/>
              </a:ext>
            </a:extLst>
          </p:cNvPr>
          <p:cNvSpPr txBox="1"/>
          <p:nvPr/>
        </p:nvSpPr>
        <p:spPr>
          <a:xfrm>
            <a:off x="348297" y="635000"/>
            <a:ext cx="1747854" cy="5588000"/>
          </a:xfrm>
          <a:prstGeom prst="roundRect">
            <a:avLst/>
          </a:prstGeom>
          <a:noFill/>
        </p:spPr>
        <p:txBody>
          <a:bodyPr vert="vert270" wrap="square" rtlCol="0">
            <a:spAutoFit/>
          </a:bodyPr>
          <a:lstStyle/>
          <a:p>
            <a:pPr algn="ctr"/>
            <a:r>
              <a:rPr lang="en-GB" sz="2933" b="1" dirty="0">
                <a:solidFill>
                  <a:schemeClr val="bg1"/>
                </a:solidFill>
              </a:rPr>
              <a:t>General Vaccination Principles </a:t>
            </a:r>
            <a:r>
              <a:rPr lang="en-GB" sz="4000" b="1" dirty="0">
                <a:solidFill>
                  <a:schemeClr val="bg1"/>
                </a:solidFill>
              </a:rPr>
              <a:t>Handy Tips </a:t>
            </a:r>
            <a:br>
              <a:rPr lang="en-GB" sz="3200" b="1" dirty="0"/>
            </a:br>
            <a:endParaRPr lang="en-GB" sz="2133" b="1" dirty="0"/>
          </a:p>
        </p:txBody>
      </p:sp>
      <p:pic>
        <p:nvPicPr>
          <p:cNvPr id="13" name="Picture 12">
            <a:hlinkClick r:id="rId3"/>
            <a:extLst>
              <a:ext uri="{FF2B5EF4-FFF2-40B4-BE49-F238E27FC236}">
                <a16:creationId xmlns:a16="http://schemas.microsoft.com/office/drawing/2014/main" id="{A25495CA-0B87-57E1-48D4-BE0BD160F2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31555" y="245860"/>
            <a:ext cx="9023660" cy="640546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89946B6-1066-90CD-0F29-1519E5107826}"/>
              </a:ext>
            </a:extLst>
          </p:cNvPr>
          <p:cNvSpPr/>
          <p:nvPr/>
        </p:nvSpPr>
        <p:spPr>
          <a:xfrm>
            <a:off x="1931555" y="3692769"/>
            <a:ext cx="2323922" cy="154744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6930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B61C22D-AEA8-2530-FF0B-3871626973DD}"/>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A098A65-25B9-D0D0-02FE-AA023FD7A004}"/>
              </a:ext>
            </a:extLst>
          </p:cNvPr>
          <p:cNvSpPr/>
          <p:nvPr/>
        </p:nvSpPr>
        <p:spPr>
          <a:xfrm>
            <a:off x="348297" y="406400"/>
            <a:ext cx="11446431" cy="60452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2667" b="1" dirty="0">
              <a:solidFill>
                <a:schemeClr val="bg1"/>
              </a:solidFill>
            </a:endParaRPr>
          </a:p>
        </p:txBody>
      </p:sp>
      <p:sp>
        <p:nvSpPr>
          <p:cNvPr id="3" name="TextBox 2">
            <a:extLst>
              <a:ext uri="{FF2B5EF4-FFF2-40B4-BE49-F238E27FC236}">
                <a16:creationId xmlns:a16="http://schemas.microsoft.com/office/drawing/2014/main" id="{99A44F0D-8D9B-7CB8-A14E-DCFFEB3373BE}"/>
              </a:ext>
            </a:extLst>
          </p:cNvPr>
          <p:cNvSpPr txBox="1"/>
          <p:nvPr/>
        </p:nvSpPr>
        <p:spPr>
          <a:xfrm>
            <a:off x="348297" y="635000"/>
            <a:ext cx="1747854" cy="5588000"/>
          </a:xfrm>
          <a:prstGeom prst="roundRect">
            <a:avLst/>
          </a:prstGeom>
          <a:noFill/>
        </p:spPr>
        <p:txBody>
          <a:bodyPr vert="vert270" wrap="square" rtlCol="0">
            <a:spAutoFit/>
          </a:bodyPr>
          <a:lstStyle/>
          <a:p>
            <a:pPr algn="ctr"/>
            <a:r>
              <a:rPr lang="en-GB" sz="2933" b="1" dirty="0">
                <a:solidFill>
                  <a:schemeClr val="bg1"/>
                </a:solidFill>
              </a:rPr>
              <a:t>General Vaccination Principles </a:t>
            </a:r>
            <a:r>
              <a:rPr lang="en-GB" sz="4000" b="1" dirty="0">
                <a:solidFill>
                  <a:schemeClr val="bg1"/>
                </a:solidFill>
              </a:rPr>
              <a:t>Handy Tips </a:t>
            </a:r>
            <a:br>
              <a:rPr lang="en-GB" sz="3200" b="1" dirty="0"/>
            </a:br>
            <a:endParaRPr lang="en-GB" sz="2133" b="1" dirty="0"/>
          </a:p>
        </p:txBody>
      </p:sp>
      <p:sp>
        <p:nvSpPr>
          <p:cNvPr id="6" name="TextBox 5">
            <a:extLst>
              <a:ext uri="{FF2B5EF4-FFF2-40B4-BE49-F238E27FC236}">
                <a16:creationId xmlns:a16="http://schemas.microsoft.com/office/drawing/2014/main" id="{79FAC1C0-C210-26B2-956A-49709B645645}"/>
              </a:ext>
            </a:extLst>
          </p:cNvPr>
          <p:cNvSpPr txBox="1"/>
          <p:nvPr/>
        </p:nvSpPr>
        <p:spPr>
          <a:xfrm>
            <a:off x="6889518" y="590030"/>
            <a:ext cx="4536830" cy="3816429"/>
          </a:xfrm>
          <a:prstGeom prst="rect">
            <a:avLst/>
          </a:prstGeom>
          <a:noFill/>
        </p:spPr>
        <p:txBody>
          <a:bodyPr wrap="square" rtlCol="0">
            <a:spAutoFit/>
          </a:bodyPr>
          <a:lstStyle/>
          <a:p>
            <a:pPr>
              <a:tabLst>
                <a:tab pos="176213" algn="l"/>
                <a:tab pos="263525" algn="l"/>
              </a:tabLst>
            </a:pPr>
            <a:r>
              <a:rPr lang="en-GB" sz="2200" dirty="0">
                <a:solidFill>
                  <a:schemeClr val="bg1"/>
                </a:solidFill>
              </a:rPr>
              <a:t>Unless there is a documented or reliable verbal vaccine history, individuals should be assumed to be unimmunised and a full course of immunisations planned</a:t>
            </a:r>
          </a:p>
          <a:p>
            <a:pPr>
              <a:tabLst>
                <a:tab pos="176213" algn="l"/>
                <a:tab pos="263525" algn="l"/>
              </a:tabLst>
            </a:pPr>
            <a:endParaRPr lang="en-GB" sz="2200" dirty="0">
              <a:solidFill>
                <a:schemeClr val="bg1"/>
              </a:solidFill>
            </a:endParaRPr>
          </a:p>
          <a:p>
            <a:pPr>
              <a:tabLst>
                <a:tab pos="176213" algn="l"/>
                <a:tab pos="263525" algn="l"/>
              </a:tabLst>
            </a:pPr>
            <a:r>
              <a:rPr lang="en-GB" sz="2200" dirty="0">
                <a:solidFill>
                  <a:schemeClr val="bg1"/>
                </a:solidFill>
              </a:rPr>
              <a:t>Individuals coming to UK part way through their immunisation schedule should be transferred onto the UK schedule and immunised as appropriate for age</a:t>
            </a:r>
          </a:p>
        </p:txBody>
      </p:sp>
      <p:pic>
        <p:nvPicPr>
          <p:cNvPr id="13" name="Picture 12">
            <a:hlinkClick r:id="rId3"/>
            <a:extLst>
              <a:ext uri="{FF2B5EF4-FFF2-40B4-BE49-F238E27FC236}">
                <a16:creationId xmlns:a16="http://schemas.microsoft.com/office/drawing/2014/main" id="{4A19D81F-9875-83C0-DCE1-7D9E2A9AE0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43632" y="919024"/>
            <a:ext cx="4677506" cy="3320335"/>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489D519E-E238-701B-0619-976E0BD8AD76}"/>
              </a:ext>
            </a:extLst>
          </p:cNvPr>
          <p:cNvSpPr txBox="1"/>
          <p:nvPr/>
        </p:nvSpPr>
        <p:spPr>
          <a:xfrm>
            <a:off x="1713788" y="4523382"/>
            <a:ext cx="9712560" cy="1785104"/>
          </a:xfrm>
          <a:prstGeom prst="rect">
            <a:avLst/>
          </a:prstGeom>
          <a:noFill/>
        </p:spPr>
        <p:txBody>
          <a:bodyPr wrap="square">
            <a:spAutoFit/>
          </a:bodyPr>
          <a:lstStyle/>
          <a:p>
            <a:pPr>
              <a:tabLst>
                <a:tab pos="176213" algn="l"/>
                <a:tab pos="263525" algn="l"/>
              </a:tabLst>
            </a:pPr>
            <a:r>
              <a:rPr lang="en-GB" sz="2200" dirty="0">
                <a:solidFill>
                  <a:schemeClr val="bg1"/>
                </a:solidFill>
              </a:rPr>
              <a:t>If a course of vaccines has been started but not completed, resume the course – no need to repeat doses or restart courses </a:t>
            </a:r>
          </a:p>
          <a:p>
            <a:pPr>
              <a:tabLst>
                <a:tab pos="176213" algn="l"/>
                <a:tab pos="263525" algn="l"/>
              </a:tabLst>
            </a:pPr>
            <a:endParaRPr lang="en-GB" sz="2200" dirty="0">
              <a:solidFill>
                <a:schemeClr val="bg1"/>
              </a:solidFill>
            </a:endParaRPr>
          </a:p>
          <a:p>
            <a:pPr>
              <a:tabLst>
                <a:tab pos="176213" algn="l"/>
                <a:tab pos="263525" algn="l"/>
              </a:tabLst>
            </a:pPr>
            <a:r>
              <a:rPr lang="en-GB" sz="2200" dirty="0">
                <a:solidFill>
                  <a:schemeClr val="bg1"/>
                </a:solidFill>
              </a:rPr>
              <a:t>Plan catch-up immunisation schedule with minimum number of visits and within a minimum possible timescale – aim to protect individual in shortest time possible</a:t>
            </a:r>
          </a:p>
        </p:txBody>
      </p:sp>
      <p:cxnSp>
        <p:nvCxnSpPr>
          <p:cNvPr id="4" name="Straight Arrow Connector 3">
            <a:extLst>
              <a:ext uri="{FF2B5EF4-FFF2-40B4-BE49-F238E27FC236}">
                <a16:creationId xmlns:a16="http://schemas.microsoft.com/office/drawing/2014/main" id="{5937A085-7945-DC27-FA60-CE033E9CDD9A}"/>
              </a:ext>
            </a:extLst>
          </p:cNvPr>
          <p:cNvCxnSpPr/>
          <p:nvPr/>
        </p:nvCxnSpPr>
        <p:spPr>
          <a:xfrm flipV="1">
            <a:off x="2831123" y="1266092"/>
            <a:ext cx="4058395" cy="16705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BA331C4-5A2D-57A7-5535-79F019442AA5}"/>
              </a:ext>
            </a:extLst>
          </p:cNvPr>
          <p:cNvCxnSpPr>
            <a:cxnSpLocks/>
          </p:cNvCxnSpPr>
          <p:nvPr/>
        </p:nvCxnSpPr>
        <p:spPr>
          <a:xfrm>
            <a:off x="2647826" y="3090952"/>
            <a:ext cx="4241692" cy="3380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828E774-F7BF-8354-5F31-84236DC82662}"/>
              </a:ext>
            </a:extLst>
          </p:cNvPr>
          <p:cNvCxnSpPr>
            <a:cxnSpLocks/>
          </p:cNvCxnSpPr>
          <p:nvPr/>
        </p:nvCxnSpPr>
        <p:spPr>
          <a:xfrm>
            <a:off x="2534869" y="3248699"/>
            <a:ext cx="112957" cy="12746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D28AE3-6F00-7704-2A6B-A95E418D2AB4}"/>
              </a:ext>
            </a:extLst>
          </p:cNvPr>
          <p:cNvCxnSpPr>
            <a:cxnSpLocks/>
          </p:cNvCxnSpPr>
          <p:nvPr/>
        </p:nvCxnSpPr>
        <p:spPr>
          <a:xfrm>
            <a:off x="2719058" y="3374975"/>
            <a:ext cx="2750479" cy="21277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614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 calcmode="lin" valueType="num">
                                      <p:cBhvr additive="base">
                                        <p:cTn id="40"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9"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72EF29-560A-8E0D-8C2D-3C5529422049}"/>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56E57ED-EE9B-FF5F-C59D-D967E230590D}"/>
              </a:ext>
            </a:extLst>
          </p:cNvPr>
          <p:cNvSpPr/>
          <p:nvPr/>
        </p:nvSpPr>
        <p:spPr>
          <a:xfrm>
            <a:off x="355600" y="384432"/>
            <a:ext cx="11446431" cy="60452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2667" b="1" dirty="0">
              <a:solidFill>
                <a:schemeClr val="bg1"/>
              </a:solidFill>
            </a:endParaRPr>
          </a:p>
        </p:txBody>
      </p:sp>
      <p:sp>
        <p:nvSpPr>
          <p:cNvPr id="3" name="TextBox 2">
            <a:extLst>
              <a:ext uri="{FF2B5EF4-FFF2-40B4-BE49-F238E27FC236}">
                <a16:creationId xmlns:a16="http://schemas.microsoft.com/office/drawing/2014/main" id="{604C51A3-21DB-F91E-EAA5-980AEF5D5277}"/>
              </a:ext>
            </a:extLst>
          </p:cNvPr>
          <p:cNvSpPr txBox="1"/>
          <p:nvPr/>
        </p:nvSpPr>
        <p:spPr>
          <a:xfrm>
            <a:off x="348297" y="635000"/>
            <a:ext cx="1747854" cy="5588000"/>
          </a:xfrm>
          <a:prstGeom prst="roundRect">
            <a:avLst/>
          </a:prstGeom>
          <a:noFill/>
        </p:spPr>
        <p:txBody>
          <a:bodyPr vert="vert270" wrap="square" rtlCol="0">
            <a:spAutoFit/>
          </a:bodyPr>
          <a:lstStyle/>
          <a:p>
            <a:pPr algn="ctr"/>
            <a:r>
              <a:rPr lang="en-GB" sz="2933" b="1" dirty="0">
                <a:solidFill>
                  <a:schemeClr val="bg1"/>
                </a:solidFill>
              </a:rPr>
              <a:t>General Vaccination Principles </a:t>
            </a:r>
            <a:r>
              <a:rPr lang="en-GB" sz="4000" b="1" dirty="0">
                <a:solidFill>
                  <a:schemeClr val="bg1"/>
                </a:solidFill>
              </a:rPr>
              <a:t>Handy Tips </a:t>
            </a:r>
            <a:br>
              <a:rPr lang="en-GB" sz="3200" b="1" dirty="0"/>
            </a:br>
            <a:endParaRPr lang="en-GB" sz="2133" b="1" dirty="0"/>
          </a:p>
        </p:txBody>
      </p:sp>
      <p:sp>
        <p:nvSpPr>
          <p:cNvPr id="6" name="TextBox 5">
            <a:extLst>
              <a:ext uri="{FF2B5EF4-FFF2-40B4-BE49-F238E27FC236}">
                <a16:creationId xmlns:a16="http://schemas.microsoft.com/office/drawing/2014/main" id="{3816A1DA-38BF-F127-E677-548F9CFCEE4B}"/>
              </a:ext>
            </a:extLst>
          </p:cNvPr>
          <p:cNvSpPr txBox="1"/>
          <p:nvPr/>
        </p:nvSpPr>
        <p:spPr>
          <a:xfrm>
            <a:off x="6254582" y="2643980"/>
            <a:ext cx="5238774" cy="3785652"/>
          </a:xfrm>
          <a:prstGeom prst="rect">
            <a:avLst/>
          </a:prstGeom>
          <a:noFill/>
        </p:spPr>
        <p:txBody>
          <a:bodyPr wrap="square" rtlCol="0">
            <a:spAutoFit/>
          </a:bodyPr>
          <a:lstStyle/>
          <a:p>
            <a:pPr>
              <a:tabLst>
                <a:tab pos="176213" algn="l"/>
                <a:tab pos="263525" algn="l"/>
              </a:tabLst>
            </a:pPr>
            <a:r>
              <a:rPr lang="en-GB" sz="2400" dirty="0">
                <a:solidFill>
                  <a:schemeClr val="bg1"/>
                </a:solidFill>
              </a:rPr>
              <a:t>Doses of different inactivated vaccines can usually be administered at any time before, after, or at the same time as each other, unless stated otherwise. </a:t>
            </a:r>
          </a:p>
          <a:p>
            <a:pPr>
              <a:tabLst>
                <a:tab pos="176213" algn="l"/>
                <a:tab pos="263525" algn="l"/>
              </a:tabLst>
            </a:pPr>
            <a:endParaRPr lang="en-GB" sz="2400" dirty="0">
              <a:solidFill>
                <a:schemeClr val="bg1"/>
              </a:solidFill>
            </a:endParaRPr>
          </a:p>
          <a:p>
            <a:pPr>
              <a:tabLst>
                <a:tab pos="176213" algn="l"/>
                <a:tab pos="263525" algn="l"/>
              </a:tabLst>
            </a:pPr>
            <a:r>
              <a:rPr lang="en-GB" sz="2400" dirty="0">
                <a:solidFill>
                  <a:schemeClr val="bg1"/>
                </a:solidFill>
              </a:rPr>
              <a:t>Doses of inactivated vaccines can also be given at any interval before, after, or at the same time as a live vaccine and vice versa.</a:t>
            </a:r>
          </a:p>
          <a:p>
            <a:pPr>
              <a:tabLst>
                <a:tab pos="176213" algn="l"/>
                <a:tab pos="263525" algn="l"/>
              </a:tabLst>
            </a:pPr>
            <a:endParaRPr lang="en-GB" sz="2400" dirty="0">
              <a:solidFill>
                <a:schemeClr val="bg1"/>
              </a:solidFill>
            </a:endParaRPr>
          </a:p>
        </p:txBody>
      </p:sp>
      <p:pic>
        <p:nvPicPr>
          <p:cNvPr id="2" name="Picture 1">
            <a:hlinkClick r:id="rId3"/>
            <a:extLst>
              <a:ext uri="{FF2B5EF4-FFF2-40B4-BE49-F238E27FC236}">
                <a16:creationId xmlns:a16="http://schemas.microsoft.com/office/drawing/2014/main" id="{C015D0BD-9CFD-9352-181B-C8F793711E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3454" y="835282"/>
            <a:ext cx="3638550" cy="5143500"/>
          </a:xfrm>
          <a:prstGeom prst="rect">
            <a:avLst/>
          </a:prstGeom>
          <a:ln>
            <a:noFill/>
          </a:ln>
          <a:effectLst>
            <a:outerShdw blurRad="292100" dist="139700" dir="2700000" algn="tl" rotWithShape="0">
              <a:srgbClr val="333333">
                <a:alpha val="65000"/>
              </a:srgbClr>
            </a:outerShdw>
          </a:effectLst>
        </p:spPr>
      </p:pic>
      <p:pic>
        <p:nvPicPr>
          <p:cNvPr id="5" name="Picture 4">
            <a:hlinkClick r:id="rId3"/>
            <a:extLst>
              <a:ext uri="{FF2B5EF4-FFF2-40B4-BE49-F238E27FC236}">
                <a16:creationId xmlns:a16="http://schemas.microsoft.com/office/drawing/2014/main" id="{31B9BE7C-9C88-739C-5300-65EADEA9B198}"/>
              </a:ext>
            </a:extLst>
          </p:cNvPr>
          <p:cNvPicPr>
            <a:picLocks noChangeAspect="1"/>
          </p:cNvPicPr>
          <p:nvPr/>
        </p:nvPicPr>
        <p:blipFill>
          <a:blip r:embed="rId5"/>
          <a:stretch>
            <a:fillRect/>
          </a:stretch>
        </p:blipFill>
        <p:spPr>
          <a:xfrm>
            <a:off x="6371673" y="835282"/>
            <a:ext cx="4180249" cy="1644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6487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8797F9-1528-37DA-18A2-C0F6B37C27B9}"/>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CBDFAC1-C0E7-315A-378F-E8942CF2AB90}"/>
              </a:ext>
            </a:extLst>
          </p:cNvPr>
          <p:cNvSpPr/>
          <p:nvPr/>
        </p:nvSpPr>
        <p:spPr>
          <a:xfrm>
            <a:off x="355600" y="384432"/>
            <a:ext cx="11446431" cy="60452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2667" b="1" dirty="0">
              <a:solidFill>
                <a:schemeClr val="bg1"/>
              </a:solidFill>
            </a:endParaRPr>
          </a:p>
        </p:txBody>
      </p:sp>
      <p:sp>
        <p:nvSpPr>
          <p:cNvPr id="3" name="TextBox 2">
            <a:extLst>
              <a:ext uri="{FF2B5EF4-FFF2-40B4-BE49-F238E27FC236}">
                <a16:creationId xmlns:a16="http://schemas.microsoft.com/office/drawing/2014/main" id="{3A6B207A-3B70-2C1C-A2F4-383FB98A17ED}"/>
              </a:ext>
            </a:extLst>
          </p:cNvPr>
          <p:cNvSpPr txBox="1"/>
          <p:nvPr/>
        </p:nvSpPr>
        <p:spPr>
          <a:xfrm>
            <a:off x="348297" y="635000"/>
            <a:ext cx="1747854" cy="5588000"/>
          </a:xfrm>
          <a:prstGeom prst="roundRect">
            <a:avLst/>
          </a:prstGeom>
          <a:noFill/>
        </p:spPr>
        <p:txBody>
          <a:bodyPr vert="vert270" wrap="square" rtlCol="0">
            <a:spAutoFit/>
          </a:bodyPr>
          <a:lstStyle/>
          <a:p>
            <a:pPr algn="ctr"/>
            <a:r>
              <a:rPr lang="en-GB" sz="2933" b="1" dirty="0">
                <a:solidFill>
                  <a:schemeClr val="bg1"/>
                </a:solidFill>
              </a:rPr>
              <a:t>General Vaccination Principles </a:t>
            </a:r>
            <a:r>
              <a:rPr lang="en-GB" sz="4000" b="1" dirty="0">
                <a:solidFill>
                  <a:schemeClr val="bg1"/>
                </a:solidFill>
              </a:rPr>
              <a:t>Handy Tips </a:t>
            </a:r>
            <a:br>
              <a:rPr lang="en-GB" sz="3200" b="1" dirty="0"/>
            </a:br>
            <a:endParaRPr lang="en-GB" sz="2133" b="1" dirty="0"/>
          </a:p>
        </p:txBody>
      </p:sp>
      <p:sp>
        <p:nvSpPr>
          <p:cNvPr id="6" name="TextBox 5">
            <a:extLst>
              <a:ext uri="{FF2B5EF4-FFF2-40B4-BE49-F238E27FC236}">
                <a16:creationId xmlns:a16="http://schemas.microsoft.com/office/drawing/2014/main" id="{38533E29-DCC4-18C5-F776-C0FFA47026C8}"/>
              </a:ext>
            </a:extLst>
          </p:cNvPr>
          <p:cNvSpPr txBox="1"/>
          <p:nvPr/>
        </p:nvSpPr>
        <p:spPr>
          <a:xfrm>
            <a:off x="2096151" y="960208"/>
            <a:ext cx="9572731" cy="4893647"/>
          </a:xfrm>
          <a:prstGeom prst="rect">
            <a:avLst/>
          </a:prstGeom>
          <a:noFill/>
        </p:spPr>
        <p:txBody>
          <a:bodyPr wrap="square" rtlCol="0">
            <a:spAutoFit/>
          </a:bodyPr>
          <a:lstStyle/>
          <a:p>
            <a:pPr>
              <a:tabLst>
                <a:tab pos="176213" algn="l"/>
                <a:tab pos="263525" algn="l"/>
              </a:tabLst>
            </a:pPr>
            <a:r>
              <a:rPr lang="en-GB" sz="2400" dirty="0">
                <a:solidFill>
                  <a:schemeClr val="bg1"/>
                </a:solidFill>
              </a:rPr>
              <a:t>A minimum four-week interval is normally recommended between successive doses of the same vaccine. Although shorter intervals may be advised to achieve more rapid protection, e.g. for travel or during an outbreak, this may lead to a lower immune response, particularly in infants, and may therefore provide less durable protection. </a:t>
            </a:r>
          </a:p>
          <a:p>
            <a:pPr>
              <a:tabLst>
                <a:tab pos="176213" algn="l"/>
                <a:tab pos="263525" algn="l"/>
              </a:tabLst>
            </a:pPr>
            <a:endParaRPr lang="en-GB" sz="2400" dirty="0">
              <a:solidFill>
                <a:schemeClr val="bg1"/>
              </a:solidFill>
            </a:endParaRPr>
          </a:p>
          <a:p>
            <a:pPr>
              <a:tabLst>
                <a:tab pos="176213" algn="l"/>
                <a:tab pos="263525" algn="l"/>
              </a:tabLst>
            </a:pPr>
            <a:r>
              <a:rPr lang="en-GB" sz="2400" dirty="0">
                <a:solidFill>
                  <a:schemeClr val="bg1"/>
                </a:solidFill>
              </a:rPr>
              <a:t>If one of the primary immunisation DTaP-containing vaccine doses is inadvertently or deliberately given up to a week early (such as for travel) however, the impact on the final response is minimal. </a:t>
            </a:r>
          </a:p>
          <a:p>
            <a:pPr>
              <a:tabLst>
                <a:tab pos="176213" algn="l"/>
                <a:tab pos="263525" algn="l"/>
              </a:tabLst>
            </a:pPr>
            <a:endParaRPr lang="en-GB" sz="2400" dirty="0">
              <a:solidFill>
                <a:schemeClr val="bg1"/>
              </a:solidFill>
            </a:endParaRPr>
          </a:p>
          <a:p>
            <a:pPr>
              <a:tabLst>
                <a:tab pos="176213" algn="l"/>
                <a:tab pos="263525" algn="l"/>
              </a:tabLst>
            </a:pPr>
            <a:r>
              <a:rPr lang="en-GB" sz="2400" dirty="0">
                <a:solidFill>
                  <a:schemeClr val="bg1"/>
                </a:solidFill>
              </a:rPr>
              <a:t>If more than one dose in the three-dose schedule is given early, or one of the doses is given at less than a three-week interval, then that dose should be repeated at least four weeks after the final dose. </a:t>
            </a:r>
          </a:p>
        </p:txBody>
      </p:sp>
      <p:pic>
        <p:nvPicPr>
          <p:cNvPr id="2" name="Picture 1">
            <a:hlinkClick r:id="rId3"/>
            <a:extLst>
              <a:ext uri="{FF2B5EF4-FFF2-40B4-BE49-F238E27FC236}">
                <a16:creationId xmlns:a16="http://schemas.microsoft.com/office/drawing/2014/main" id="{969FF8E9-636A-E25B-2DE3-B02AA99A5582}"/>
              </a:ext>
            </a:extLst>
          </p:cNvPr>
          <p:cNvPicPr>
            <a:picLocks noChangeAspect="1"/>
          </p:cNvPicPr>
          <p:nvPr/>
        </p:nvPicPr>
        <p:blipFill>
          <a:blip r:embed="rId4"/>
          <a:stretch>
            <a:fillRect/>
          </a:stretch>
        </p:blipFill>
        <p:spPr>
          <a:xfrm>
            <a:off x="1043159" y="4798765"/>
            <a:ext cx="746378" cy="1055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496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7F5C84-0AE9-BEC8-EFDF-E8AF761254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C8A992-2B06-88C5-43EB-C7D2078B00B5}"/>
              </a:ext>
            </a:extLst>
          </p:cNvPr>
          <p:cNvSpPr txBox="1"/>
          <p:nvPr/>
        </p:nvSpPr>
        <p:spPr>
          <a:xfrm>
            <a:off x="348297" y="635000"/>
            <a:ext cx="1747854" cy="5588000"/>
          </a:xfrm>
          <a:prstGeom prst="roundRect">
            <a:avLst/>
          </a:prstGeom>
          <a:noFill/>
        </p:spPr>
        <p:txBody>
          <a:bodyPr vert="vert270" wrap="square" rtlCol="0">
            <a:spAutoFit/>
          </a:bodyPr>
          <a:lstStyle/>
          <a:p>
            <a:pPr algn="ctr"/>
            <a:r>
              <a:rPr lang="en-GB" sz="2933" b="1" dirty="0">
                <a:solidFill>
                  <a:schemeClr val="bg1"/>
                </a:solidFill>
              </a:rPr>
              <a:t>General Vaccination Principles </a:t>
            </a:r>
            <a:r>
              <a:rPr lang="en-GB" sz="4000" b="1" dirty="0">
                <a:solidFill>
                  <a:schemeClr val="bg1"/>
                </a:solidFill>
              </a:rPr>
              <a:t>Handy Tips </a:t>
            </a:r>
            <a:br>
              <a:rPr lang="en-GB" sz="3200" b="1" dirty="0"/>
            </a:br>
            <a:endParaRPr lang="en-GB" sz="2133" b="1" dirty="0"/>
          </a:p>
        </p:txBody>
      </p:sp>
      <p:pic>
        <p:nvPicPr>
          <p:cNvPr id="4" name="Picture 3">
            <a:extLst>
              <a:ext uri="{FF2B5EF4-FFF2-40B4-BE49-F238E27FC236}">
                <a16:creationId xmlns:a16="http://schemas.microsoft.com/office/drawing/2014/main" id="{05DCF0B8-5237-029A-B2AF-BAA386FE503C}"/>
              </a:ext>
            </a:extLst>
          </p:cNvPr>
          <p:cNvPicPr>
            <a:picLocks noChangeAspect="1"/>
          </p:cNvPicPr>
          <p:nvPr/>
        </p:nvPicPr>
        <p:blipFill>
          <a:blip r:embed="rId3"/>
          <a:stretch>
            <a:fillRect/>
          </a:stretch>
        </p:blipFill>
        <p:spPr>
          <a:xfrm>
            <a:off x="2096148" y="643792"/>
            <a:ext cx="9125317" cy="5789055"/>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F683F69-A7D4-65DC-01E3-2C05A7B90C30}"/>
              </a:ext>
            </a:extLst>
          </p:cNvPr>
          <p:cNvSpPr/>
          <p:nvPr/>
        </p:nvSpPr>
        <p:spPr>
          <a:xfrm>
            <a:off x="2096148" y="5173689"/>
            <a:ext cx="7999699" cy="125915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756EB34-D737-DC83-B9F5-5D5D8A0924DD}"/>
              </a:ext>
            </a:extLst>
          </p:cNvPr>
          <p:cNvSpPr/>
          <p:nvPr/>
        </p:nvSpPr>
        <p:spPr>
          <a:xfrm>
            <a:off x="2096148" y="2233246"/>
            <a:ext cx="7999699" cy="79130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8906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957DC-6E68-D64F-7F34-1C5D03D89F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4" y="0"/>
            <a:ext cx="12283784" cy="6858000"/>
          </a:xfrm>
          <a:prstGeom prst="roundRect">
            <a:avLst>
              <a:gd name="adj" fmla="val 0"/>
            </a:avLst>
          </a:prstGeom>
        </p:spPr>
      </p:pic>
      <p:pic>
        <p:nvPicPr>
          <p:cNvPr id="2" name="Picture 1">
            <a:extLst>
              <a:ext uri="{FF2B5EF4-FFF2-40B4-BE49-F238E27FC236}">
                <a16:creationId xmlns:a16="http://schemas.microsoft.com/office/drawing/2014/main" id="{541578D3-9A5D-ED9D-973B-BD80207AD1CE}"/>
              </a:ext>
            </a:extLst>
          </p:cNvPr>
          <p:cNvPicPr>
            <a:picLocks noChangeAspect="1"/>
          </p:cNvPicPr>
          <p:nvPr/>
        </p:nvPicPr>
        <p:blipFill>
          <a:blip r:embed="rId4"/>
          <a:stretch>
            <a:fillRect/>
          </a:stretch>
        </p:blipFill>
        <p:spPr>
          <a:xfrm>
            <a:off x="6436960" y="308781"/>
            <a:ext cx="4718551" cy="633147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DDDFC2F-19FD-2A1D-0969-7AB58D5F4505}"/>
              </a:ext>
            </a:extLst>
          </p:cNvPr>
          <p:cNvPicPr>
            <a:picLocks noChangeAspect="1"/>
          </p:cNvPicPr>
          <p:nvPr/>
        </p:nvPicPr>
        <p:blipFill>
          <a:blip r:embed="rId5"/>
          <a:stretch>
            <a:fillRect/>
          </a:stretch>
        </p:blipFill>
        <p:spPr>
          <a:xfrm>
            <a:off x="982495" y="237983"/>
            <a:ext cx="4591647" cy="6402271"/>
          </a:xfrm>
          <a:prstGeom prst="rect">
            <a:avLst/>
          </a:prstGeom>
        </p:spPr>
      </p:pic>
      <p:grpSp>
        <p:nvGrpSpPr>
          <p:cNvPr id="19" name="Group 19"/>
          <p:cNvGrpSpPr/>
          <p:nvPr/>
        </p:nvGrpSpPr>
        <p:grpSpPr>
          <a:xfrm>
            <a:off x="261842" y="2561837"/>
            <a:ext cx="9613312" cy="3878444"/>
            <a:chOff x="-18827939" y="2298235"/>
            <a:chExt cx="148941861" cy="7756884"/>
          </a:xfrm>
        </p:grpSpPr>
        <p:sp>
          <p:nvSpPr>
            <p:cNvPr id="21" name="TextBox 21"/>
            <p:cNvSpPr txBox="1"/>
            <p:nvPr/>
          </p:nvSpPr>
          <p:spPr>
            <a:xfrm>
              <a:off x="0" y="9608331"/>
              <a:ext cx="7628944" cy="446788"/>
            </a:xfrm>
            <a:prstGeom prst="rect">
              <a:avLst/>
            </a:prstGeom>
          </p:spPr>
          <p:txBody>
            <a:bodyPr lIns="0" tIns="0" rIns="0" bIns="0" rtlCol="0" anchor="t">
              <a:spAutoFit/>
            </a:bodyPr>
            <a:lstStyle/>
            <a:p>
              <a:pPr>
                <a:lnSpc>
                  <a:spcPts val="1867"/>
                </a:lnSpc>
                <a:spcBef>
                  <a:spcPct val="0"/>
                </a:spcBef>
              </a:pPr>
              <a:endParaRPr sz="1200"/>
            </a:p>
          </p:txBody>
        </p:sp>
        <p:sp>
          <p:nvSpPr>
            <p:cNvPr id="20" name="TextBox 20"/>
            <p:cNvSpPr txBox="1"/>
            <p:nvPr/>
          </p:nvSpPr>
          <p:spPr>
            <a:xfrm rot="3922197">
              <a:off x="54825747" y="-71355451"/>
              <a:ext cx="1634489" cy="148941861"/>
            </a:xfrm>
            <a:prstGeom prst="roundRect">
              <a:avLst/>
            </a:prstGeom>
            <a:solidFill>
              <a:schemeClr val="tx1"/>
            </a:solidFill>
          </p:spPr>
          <p:txBody>
            <a:bodyPr vert="vert270" wrap="square" lIns="0" tIns="0" rIns="0" bIns="0" rtlCol="0" anchor="t">
              <a:spAutoFit/>
            </a:bodyPr>
            <a:lstStyle/>
            <a:p>
              <a:pPr algn="ctr"/>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The thing about travel is that you’re often sorting out multiple vaccine schedules whilst juggling multiple variables!</a:t>
              </a:r>
            </a:p>
          </p:txBody>
        </p:sp>
      </p:grpSp>
      <p:pic>
        <p:nvPicPr>
          <p:cNvPr id="9" name="Picture 8">
            <a:hlinkClick r:id="rId6"/>
            <a:extLst>
              <a:ext uri="{FF2B5EF4-FFF2-40B4-BE49-F238E27FC236}">
                <a16:creationId xmlns:a16="http://schemas.microsoft.com/office/drawing/2014/main" id="{347DB7C0-FE8B-E6AA-ABC0-59664619744B}"/>
              </a:ext>
            </a:extLst>
          </p:cNvPr>
          <p:cNvPicPr>
            <a:picLocks noChangeAspect="1"/>
          </p:cNvPicPr>
          <p:nvPr/>
        </p:nvPicPr>
        <p:blipFill>
          <a:blip r:embed="rId7"/>
          <a:stretch>
            <a:fillRect/>
          </a:stretch>
        </p:blipFill>
        <p:spPr>
          <a:xfrm>
            <a:off x="7420709" y="2864468"/>
            <a:ext cx="4242424" cy="330569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D33B9DA-7329-4EAD-846D-1D2DB7D0E6B6}"/>
              </a:ext>
            </a:extLst>
          </p:cNvPr>
          <p:cNvPicPr>
            <a:picLocks noChangeAspect="1"/>
          </p:cNvPicPr>
          <p:nvPr/>
        </p:nvPicPr>
        <p:blipFill>
          <a:blip r:embed="rId8">
            <a:extLst>
              <a:ext uri="{28A0092B-C50C-407E-A947-70E740481C1C}">
                <a14:useLocalDpi xmlns:a14="http://schemas.microsoft.com/office/drawing/2010/main" val="0"/>
              </a:ext>
            </a:extLst>
          </a:blip>
          <a:srcRect l="9839" t="9733" r="9745" b="8395"/>
          <a:stretch>
            <a:fillRect/>
          </a:stretch>
        </p:blipFill>
        <p:spPr>
          <a:xfrm>
            <a:off x="4929985" y="3934844"/>
            <a:ext cx="2195567" cy="223532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E139D4B-A8F4-EDD0-BCB5-4A30135B52C2}"/>
              </a:ext>
            </a:extLst>
          </p:cNvPr>
          <p:cNvPicPr>
            <a:picLocks noChangeAspect="1"/>
          </p:cNvPicPr>
          <p:nvPr/>
        </p:nvPicPr>
        <p:blipFill>
          <a:blip r:embed="rId9"/>
          <a:stretch>
            <a:fillRect/>
          </a:stretch>
        </p:blipFill>
        <p:spPr>
          <a:xfrm>
            <a:off x="9829146" y="4132385"/>
            <a:ext cx="2362854" cy="2725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3450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533ABB72-DA4C-6330-992E-57EE6E733B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C9497D1-9364-8A09-C1D1-8D47ED725CB5}"/>
              </a:ext>
            </a:extLst>
          </p:cNvPr>
          <p:cNvSpPr txBox="1"/>
          <p:nvPr/>
        </p:nvSpPr>
        <p:spPr>
          <a:xfrm>
            <a:off x="4994029" y="612844"/>
            <a:ext cx="6880457" cy="563231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400" dirty="0"/>
              <a:t>Approach in a </a:t>
            </a:r>
            <a:r>
              <a:rPr lang="en-GB" sz="2400" b="1" dirty="0"/>
              <a:t>logical way</a:t>
            </a:r>
            <a:r>
              <a:rPr lang="en-GB" sz="2400" dirty="0"/>
              <a:t> to make the best schedule decisions. </a:t>
            </a:r>
            <a:r>
              <a:rPr lang="en-GB" sz="2400" b="1" dirty="0"/>
              <a:t>Start with multidose vaccines </a:t>
            </a:r>
            <a:r>
              <a:rPr lang="en-GB" sz="2400" dirty="0"/>
              <a:t>to plot your visits. Then plan rest of appointments around them. </a:t>
            </a:r>
          </a:p>
          <a:p>
            <a:pPr marL="285750" indent="-285750">
              <a:buFont typeface="Arial" panose="020B0604020202020204" pitchFamily="34" charset="0"/>
              <a:buChar char="•"/>
            </a:pPr>
            <a:r>
              <a:rPr lang="en-GB" sz="2400" dirty="0"/>
              <a:t>Vaccines with accelerated versions of schedules should only be given accelerated </a:t>
            </a:r>
            <a:r>
              <a:rPr lang="en-GB" sz="2400" b="1" dirty="0"/>
              <a:t>if time doesn’t allow the longer schedule </a:t>
            </a:r>
            <a:r>
              <a:rPr lang="en-GB" sz="2400" dirty="0"/>
              <a:t>(E.G. if time for 0, 28 of a TBE course, do not give 0, 14 as first choice)</a:t>
            </a:r>
          </a:p>
          <a:p>
            <a:pPr marL="285750" indent="-285750">
              <a:buFont typeface="Arial" panose="020B0604020202020204" pitchFamily="34" charset="0"/>
              <a:buChar char="•"/>
            </a:pPr>
            <a:r>
              <a:rPr lang="en-GB" sz="2400" dirty="0"/>
              <a:t>Some people are very last minute and scheduling choices are limited. </a:t>
            </a:r>
            <a:r>
              <a:rPr lang="en-GB" sz="2400" b="1" dirty="0"/>
              <a:t>Many can be given at once if necessary</a:t>
            </a:r>
            <a:r>
              <a:rPr lang="en-GB" sz="2400" dirty="0"/>
              <a:t>. And it’s rarely too late to start… </a:t>
            </a:r>
          </a:p>
          <a:p>
            <a:pPr marL="285750" indent="-285750">
              <a:buFont typeface="Arial" panose="020B0604020202020204" pitchFamily="34" charset="0"/>
              <a:buChar char="•"/>
            </a:pPr>
            <a:r>
              <a:rPr lang="en-GB" sz="2400" dirty="0"/>
              <a:t>Nuances common! Some people just want as many out of the way as possible first, some want to wait for pay day, some have </a:t>
            </a:r>
            <a:r>
              <a:rPr lang="en-GB" sz="2400" b="1" dirty="0"/>
              <a:t>small deltoids </a:t>
            </a:r>
            <a:r>
              <a:rPr lang="en-GB" sz="2400" dirty="0"/>
              <a:t>and can’t physically fit a lot in at once. </a:t>
            </a:r>
          </a:p>
        </p:txBody>
      </p:sp>
      <p:pic>
        <p:nvPicPr>
          <p:cNvPr id="6" name="Picture 5">
            <a:extLst>
              <a:ext uri="{FF2B5EF4-FFF2-40B4-BE49-F238E27FC236}">
                <a16:creationId xmlns:a16="http://schemas.microsoft.com/office/drawing/2014/main" id="{0EE8F7B8-0BD2-3FB9-80FD-68571EA1EE02}"/>
              </a:ext>
            </a:extLst>
          </p:cNvPr>
          <p:cNvPicPr>
            <a:picLocks noChangeAspect="1"/>
          </p:cNvPicPr>
          <p:nvPr/>
        </p:nvPicPr>
        <p:blipFill>
          <a:blip r:embed="rId3"/>
          <a:stretch>
            <a:fillRect/>
          </a:stretch>
        </p:blipFill>
        <p:spPr>
          <a:xfrm>
            <a:off x="141667" y="263262"/>
            <a:ext cx="4718551" cy="6331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7818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052CC222B2D44B56F68B1DE4E511C" ma:contentTypeVersion="16" ma:contentTypeDescription="Create a new document." ma:contentTypeScope="" ma:versionID="df61a6d495e9fc64e0548422e72718c1">
  <xsd:schema xmlns:xsd="http://www.w3.org/2001/XMLSchema" xmlns:xs="http://www.w3.org/2001/XMLSchema" xmlns:p="http://schemas.microsoft.com/office/2006/metadata/properties" xmlns:ns1="http://schemas.microsoft.com/sharepoint/v3" xmlns:ns2="663f3f67-3798-47e6-bf8e-655da91c8724" xmlns:ns3="d2debbc2-b574-499b-bd69-77b06b27278a" targetNamespace="http://schemas.microsoft.com/office/2006/metadata/properties" ma:root="true" ma:fieldsID="489482fefaf8db08b1d2373bb70df101" ns1:_="" ns2:_="" ns3:_="">
    <xsd:import namespace="http://schemas.microsoft.com/sharepoint/v3"/>
    <xsd:import namespace="663f3f67-3798-47e6-bf8e-655da91c8724"/>
    <xsd:import namespace="d2debbc2-b574-499b-bd69-77b06b2727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3f3f67-3798-47e6-bf8e-655da91c8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debbc2-b574-499b-bd69-77b06b27278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63f3f67-3798-47e6-bf8e-655da91c87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D0E5EC-4D47-4E3D-906E-D7C834F89CB0}"/>
</file>

<file path=customXml/itemProps2.xml><?xml version="1.0" encoding="utf-8"?>
<ds:datastoreItem xmlns:ds="http://schemas.openxmlformats.org/officeDocument/2006/customXml" ds:itemID="{EEA6AB86-851B-4C3C-9E73-D2C2A56D2D7E}"/>
</file>

<file path=customXml/itemProps3.xml><?xml version="1.0" encoding="utf-8"?>
<ds:datastoreItem xmlns:ds="http://schemas.openxmlformats.org/officeDocument/2006/customXml" ds:itemID="{A1A05718-F8A5-461D-BC74-CF4FB32688C2}"/>
</file>

<file path=docProps/app.xml><?xml version="1.0" encoding="utf-8"?>
<Properties xmlns="http://schemas.openxmlformats.org/officeDocument/2006/extended-properties" xmlns:vt="http://schemas.openxmlformats.org/officeDocument/2006/docPropsVTypes">
  <TotalTime>1552</TotalTime>
  <Words>1582</Words>
  <Application>Microsoft Office PowerPoint</Application>
  <PresentationFormat>Widescreen</PresentationFormat>
  <Paragraphs>258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Alys Bunce</dc:creator>
  <cp:lastModifiedBy>Alys Bunce</cp:lastModifiedBy>
  <cp:revision>30</cp:revision>
  <cp:lastPrinted>2026-03-02T13:12:32Z</cp:lastPrinted>
  <dcterms:created xsi:type="dcterms:W3CDTF">2026-02-22T00:10:11Z</dcterms:created>
  <dcterms:modified xsi:type="dcterms:W3CDTF">2026-03-03T00:36:55Z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0x010100828052CC222B2D44B56F68B1DE4E511C</vt:lpwstr>
  </property>
</Properties>
</file>