
<file path=[Content_Types].xml><?xml version="1.0" encoding="utf-8"?>
<Types xmlns="http://schemas.openxmlformats.org/package/2006/content-types">
  <Default Extension="2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4" r:id="rId2"/>
    <p:sldId id="296" r:id="rId3"/>
    <p:sldId id="295" r:id="rId4"/>
    <p:sldId id="297" r:id="rId5"/>
    <p:sldId id="299" r:id="rId6"/>
    <p:sldId id="298" r:id="rId7"/>
    <p:sldId id="301" r:id="rId8"/>
    <p:sldId id="302" r:id="rId9"/>
    <p:sldId id="300" r:id="rId10"/>
    <p:sldId id="310" r:id="rId11"/>
    <p:sldId id="303" r:id="rId12"/>
    <p:sldId id="304" r:id="rId13"/>
    <p:sldId id="309" r:id="rId14"/>
    <p:sldId id="305" r:id="rId15"/>
    <p:sldId id="306" r:id="rId16"/>
    <p:sldId id="307" r:id="rId17"/>
    <p:sldId id="308" r:id="rId18"/>
    <p:sldId id="312" r:id="rId19"/>
    <p:sldId id="311" r:id="rId20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58667" autoAdjust="0"/>
  </p:normalViewPr>
  <p:slideViewPr>
    <p:cSldViewPr snapToGrid="0">
      <p:cViewPr varScale="1">
        <p:scale>
          <a:sx n="49" d="100"/>
          <a:sy n="49" d="100"/>
        </p:scale>
        <p:origin x="20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898" y="-12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9072" tIns="49537" rIns="99072" bIns="4953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72" tIns="49537" rIns="99072" bIns="49537" rtlCol="0"/>
          <a:lstStyle>
            <a:lvl1pPr algn="r">
              <a:defRPr sz="1300"/>
            </a:lvl1pPr>
          </a:lstStyle>
          <a:p>
            <a:fld id="{405C7216-4EE3-4D13-9A33-2325CC9E56E8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2" tIns="49537" rIns="99072" bIns="4953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72" tIns="49537" rIns="99072" bIns="4953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9072" tIns="49537" rIns="99072" bIns="4953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72" tIns="49537" rIns="99072" bIns="49537" rtlCol="0" anchor="b"/>
          <a:lstStyle>
            <a:lvl1pPr algn="r">
              <a:defRPr sz="1300"/>
            </a:lvl1pPr>
          </a:lstStyle>
          <a:p>
            <a:fld id="{06EA37DE-54A6-4909-A096-5D3D53E2D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52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ks.nice.org.uk/topics/hepatitis-a/references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DB6B9-6399-E3A9-E2B1-35A591914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F6D68C-165E-768A-E60A-F719D74B9D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440128-9527-34F6-3975-89E7ED330A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/>
              <a:t>Hepatitis A is one of the oldest travel vaccines we use…one of the most effective…and one of the most misunderstood in clinic</a:t>
            </a:r>
          </a:p>
          <a:p>
            <a:r>
              <a:rPr lang="en-GB" sz="2400" dirty="0"/>
              <a:t>thanks to improved sanitation, many UK adults are now completely susceptible</a:t>
            </a:r>
          </a:p>
          <a:p>
            <a:pPr defTabSz="990724">
              <a:defRPr/>
            </a:pPr>
            <a:r>
              <a:rPr lang="en-GB" sz="2400" dirty="0"/>
              <a:t>It’s quietly one of the big success stories of immunology </a:t>
            </a:r>
          </a:p>
          <a:p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DAE5B-72AD-CBC0-FDDB-7F19DD46C1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24">
              <a:defRPr/>
            </a:pPr>
            <a:fld id="{2E6DE88F-1F85-4A27-9D34-D74A50E7B0D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2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6220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75860-7BBA-4FA7-51C1-5A5FDCE1C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9C9F93-CA07-E9CC-BFC8-B84C072CBF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C08CD2-6852-DA01-3164-AF493138D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>
              <a:defRPr/>
            </a:pPr>
            <a:r>
              <a:rPr lang="en-GB" sz="2800" dirty="0"/>
              <a:t>In the past </a:t>
            </a:r>
            <a:r>
              <a:rPr lang="en-GB" sz="2800" dirty="0" err="1"/>
              <a:t>Havrix</a:t>
            </a:r>
            <a:r>
              <a:rPr lang="en-GB" sz="2800" dirty="0"/>
              <a:t> might have been given as two doses a month apart of a 720 ELISA vaccine for ‘first dose’. Therefore, if you see 2 early </a:t>
            </a:r>
            <a:r>
              <a:rPr lang="en-GB" sz="2800" dirty="0" err="1"/>
              <a:t>Havrix</a:t>
            </a:r>
            <a:r>
              <a:rPr lang="en-GB" sz="2800" dirty="0"/>
              <a:t> in the notes 0,1m. this is considered 1 full dose. Of you see 0 1 6 </a:t>
            </a:r>
            <a:r>
              <a:rPr lang="en-GB" sz="2800" dirty="0" err="1"/>
              <a:t>havrix</a:t>
            </a:r>
            <a:r>
              <a:rPr lang="en-GB" sz="2800" dirty="0"/>
              <a:t> 720 then its 25 years from last dose.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2CEF6-AF72-DFAE-DD0E-1E24822431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24">
              <a:defRPr/>
            </a:pPr>
            <a:fld id="{2E6DE88F-1F85-4A27-9D34-D74A50E7B0D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24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59696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F9644-4B33-6F1E-3727-8ECA90FED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5FC7AB-9808-2E26-9C04-AEDC8EF51C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E4A18D-4C7D-D794-6292-1E54DDA0B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407" y="4925408"/>
            <a:ext cx="5683250" cy="4651729"/>
          </a:xfrm>
        </p:spPr>
        <p:txBody>
          <a:bodyPr/>
          <a:lstStyle/>
          <a:p>
            <a:pPr marL="0" marR="0" lvl="0" indent="0" algn="l" defTabSz="9907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/>
              <a:t>Rule here  - try to complete courses (even better if on same vaccine) if they have been started already </a:t>
            </a:r>
          </a:p>
          <a:p>
            <a:pPr marL="0" marR="0" lvl="0" indent="0" algn="l" defTabSz="9907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600" dirty="0"/>
          </a:p>
          <a:p>
            <a:pPr marL="0" marR="0" lvl="0" indent="0" algn="l" defTabSz="9907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/>
              <a:t>Another rule – monovalent and </a:t>
            </a:r>
            <a:r>
              <a:rPr lang="en-GB" sz="3600" dirty="0" err="1"/>
              <a:t>twinrix</a:t>
            </a:r>
            <a:r>
              <a:rPr lang="en-GB" sz="3600" dirty="0"/>
              <a:t> – never the twain shall meet!</a:t>
            </a:r>
          </a:p>
          <a:p>
            <a:pPr marL="0" marR="0" lvl="0" indent="0" algn="l" defTabSz="9907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600" dirty="0"/>
          </a:p>
          <a:p>
            <a:pPr marL="0" marR="0" lvl="0" indent="0" algn="l" defTabSz="9907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907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defTabSz="990724"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ECC3D-F90E-0680-8463-07B559435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24">
              <a:defRPr/>
            </a:pPr>
            <a:fld id="{2E6DE88F-1F85-4A27-9D34-D74A50E7B0D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24"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17269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54099-75F7-F6B4-9405-EE2326F17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461E29-A207-2579-EF48-FA9ADD4B01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D99829-832E-B295-A51E-57ABD40BAD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24">
              <a:defRPr/>
            </a:pPr>
            <a:r>
              <a:rPr lang="en-GB" sz="4000" dirty="0"/>
              <a:t>Finish his course. Boosters are different. The 12m is part of the course.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E6104-36F2-4C4F-5E08-963EE673EF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24">
              <a:defRPr/>
            </a:pPr>
            <a:fld id="{2E6DE88F-1F85-4A27-9D34-D74A50E7B0D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24"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4268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748BF-88D8-2168-62BB-4E46AF00A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C36C72-9A42-8DF6-056B-930946D65E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574D4B-52EC-D95D-F1C0-05C1A2E05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407" y="4925408"/>
            <a:ext cx="5683250" cy="4795700"/>
          </a:xfrm>
        </p:spPr>
        <p:txBody>
          <a:bodyPr/>
          <a:lstStyle/>
          <a:p>
            <a:pPr defTabSz="990724">
              <a:defRPr/>
            </a:pPr>
            <a:r>
              <a:rPr lang="en-GB" sz="3600" dirty="0"/>
              <a:t>Rule : Follow JCVI green book over </a:t>
            </a:r>
            <a:r>
              <a:rPr lang="en-GB" sz="3600" dirty="0" err="1"/>
              <a:t>spc</a:t>
            </a:r>
            <a:r>
              <a:rPr lang="en-GB" sz="3600" dirty="0"/>
              <a:t> </a:t>
            </a:r>
          </a:p>
          <a:p>
            <a:pPr defTabSz="990724">
              <a:defRPr/>
            </a:pP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3E8C5-6EDA-212B-5421-A3D225E442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24">
              <a:defRPr/>
            </a:pPr>
            <a:fld id="{2E6DE88F-1F85-4A27-9D34-D74A50E7B0D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24"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51742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1D5CC-3502-9C9F-5813-C5E863ED7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84371F-7DD4-A6D6-99B3-278D2D719E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23AAC3-C9D2-4292-550C-56996DB9A9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24"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3F3DD-36BE-582D-A90A-5AA6684BCC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24">
              <a:defRPr/>
            </a:pPr>
            <a:fld id="{2E6DE88F-1F85-4A27-9D34-D74A50E7B0D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24">
                <a:defRPr/>
              </a:pPr>
              <a:t>14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82238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53929-2118-500E-8E03-B3877E7A6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9B7CF1-E3BB-070F-A27F-B536597CCA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8C92FD-0009-C95D-E62D-134179E2E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407" y="4925408"/>
            <a:ext cx="5683250" cy="4626806"/>
          </a:xfrm>
        </p:spPr>
        <p:txBody>
          <a:bodyPr/>
          <a:lstStyle/>
          <a:p>
            <a:pPr defTabSz="990724">
              <a:defRPr/>
            </a:pPr>
            <a:r>
              <a:rPr lang="en-GB" sz="3600" dirty="0"/>
              <a:t>Incubation 28-30 days range 15-50 days </a:t>
            </a:r>
          </a:p>
          <a:p>
            <a:pPr defTabSz="990724">
              <a:defRPr/>
            </a:pP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B53ED-FD73-104F-C6E5-9649BBB7A9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24">
              <a:defRPr/>
            </a:pPr>
            <a:fld id="{2E6DE88F-1F85-4A27-9D34-D74A50E7B0D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24">
                <a:defRPr/>
              </a:pPr>
              <a:t>15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62088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20B84-CEC0-D65F-7F12-DB74D64E4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132332-8E77-9092-6D38-1590DFB94E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AE5F5C-D208-7CAE-EFD3-9C11C4C07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925408"/>
            <a:ext cx="5911057" cy="4795700"/>
          </a:xfrm>
        </p:spPr>
        <p:txBody>
          <a:bodyPr/>
          <a:lstStyle/>
          <a:p>
            <a:r>
              <a:rPr lang="en-GB" sz="2000" dirty="0"/>
              <a:t>Hepatyrix is another past vaccine you might see in the notes  - </a:t>
            </a:r>
            <a:r>
              <a:rPr lang="en-GB" sz="2000" dirty="0" err="1"/>
              <a:t>Twinrix</a:t>
            </a:r>
            <a:r>
              <a:rPr lang="en-GB" sz="2000" dirty="0"/>
              <a:t> solved a bigger travel problem than typhoid did.</a:t>
            </a:r>
          </a:p>
          <a:p>
            <a:r>
              <a:rPr lang="en-GB" sz="2000" dirty="0"/>
              <a:t>So if you were going to give “a combo”…</a:t>
            </a:r>
            <a:r>
              <a:rPr lang="en-GB" sz="2000" dirty="0" err="1"/>
              <a:t>Twinrix</a:t>
            </a:r>
            <a:r>
              <a:rPr lang="en-GB" sz="2000" dirty="0"/>
              <a:t> usually won. Hence demand dropped for combo hep a /</a:t>
            </a:r>
            <a:r>
              <a:rPr lang="en-GB" sz="2000" dirty="0" err="1"/>
              <a:t>typh</a:t>
            </a:r>
            <a:endParaRPr lang="en-GB" sz="2000" dirty="0"/>
          </a:p>
          <a:p>
            <a:pPr defTabSz="990724">
              <a:defRPr/>
            </a:pPr>
            <a:endParaRPr lang="en-GB" sz="2000" dirty="0"/>
          </a:p>
          <a:p>
            <a:pPr defTabSz="990724">
              <a:defRPr/>
            </a:pPr>
            <a:r>
              <a:rPr lang="en-GB" sz="2000" dirty="0"/>
              <a:t>Manufacturing of </a:t>
            </a:r>
            <a:r>
              <a:rPr lang="en-GB" sz="2000" dirty="0" err="1"/>
              <a:t>Epaxal</a:t>
            </a:r>
            <a:r>
              <a:rPr lang="en-GB" sz="2000" dirty="0"/>
              <a:t> (the virosomal Hep A vaccine) was discontinued globally in 2014. </a:t>
            </a:r>
          </a:p>
          <a:p>
            <a:pPr defTabSz="990724">
              <a:defRPr/>
            </a:pPr>
            <a:r>
              <a:rPr lang="en-GB" sz="2000" dirty="0" err="1"/>
              <a:t>Epaxal</a:t>
            </a:r>
            <a:r>
              <a:rPr lang="en-GB" sz="2000" dirty="0"/>
              <a:t> used virosome technology (like </a:t>
            </a:r>
            <a:r>
              <a:rPr lang="en-GB" sz="2000" dirty="0" err="1"/>
              <a:t>Inflexal</a:t>
            </a:r>
            <a:r>
              <a:rPr lang="en-GB" sz="2000" dirty="0"/>
              <a:t> V)- scientifically elegant but: More complex to manufacture More expensive No major clinical advantage over aluminium-adjuvanted Hep A vaccines. With strong competitors already established: </a:t>
            </a:r>
            <a:r>
              <a:rPr lang="en-GB" sz="2000" dirty="0" err="1"/>
              <a:t>HavrixVaqtaAvaxim</a:t>
            </a:r>
            <a:r>
              <a:rPr lang="en-GB" sz="2000" dirty="0"/>
              <a:t>…it simply stopped making business sense to continue.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C7454-9DE4-9F88-2DAF-01A386D1F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24">
              <a:defRPr/>
            </a:pPr>
            <a:fld id="{2E6DE88F-1F85-4A27-9D34-D74A50E7B0D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24">
                <a:defRPr/>
              </a:pPr>
              <a:t>16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11880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F0607-C4EF-E60C-EB04-F5DAF62D0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97526F-DA83-E448-99CF-90ED962C96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F09E70-DA34-D0C2-5382-7E24546DBB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24">
              <a:defRPr/>
            </a:pPr>
            <a:r>
              <a:rPr lang="en-GB" sz="3600" dirty="0"/>
              <a:t>All hyperlinked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8F911-4D9A-7B44-111D-EA8C1536B0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24">
              <a:defRPr/>
            </a:pPr>
            <a:fld id="{2E6DE88F-1F85-4A27-9D34-D74A50E7B0D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24">
                <a:defRPr/>
              </a:pPr>
              <a:t>17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0922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A37DE-54A6-4909-A096-5D3D53E2D3C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138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02AE3-D5AB-0CB8-6443-FDCFC5AFB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C55B8D-23DC-E4F1-0F28-380472A2CD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3C0C30-AC06-9CCF-6A43-CD3724CCF0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24"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71A01-CC0C-7033-AE20-C910172A87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24">
              <a:defRPr/>
            </a:pPr>
            <a:fld id="{2E6DE88F-1F85-4A27-9D34-D74A50E7B0D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24">
                <a:defRPr/>
              </a:pPr>
              <a:t>19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3328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B3912-10D1-D434-81C6-4FFAFAA68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E76F32-FFBA-6F7E-9AA4-4F18F49F70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81013" y="300038"/>
            <a:ext cx="6140450" cy="34544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19405C-C3EA-59B6-547E-0ADF5084A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012" y="3962022"/>
            <a:ext cx="6425974" cy="6272591"/>
          </a:xfrm>
        </p:spPr>
        <p:txBody>
          <a:bodyPr/>
          <a:lstStyle/>
          <a:p>
            <a:r>
              <a:rPr lang="en-GB" sz="1400" dirty="0"/>
              <a:t>This image represents hepatitis A virus particles</a:t>
            </a:r>
          </a:p>
          <a:p>
            <a:r>
              <a:rPr lang="en-GB" sz="1400" b="1" dirty="0"/>
              <a:t>small, non-enveloped, single-stranded RNA viruses with a tough protein capsid (shell). </a:t>
            </a:r>
          </a:p>
          <a:p>
            <a:r>
              <a:rPr lang="en-GB" sz="1400" dirty="0"/>
              <a:t>non-enveloped viruses:</a:t>
            </a:r>
          </a:p>
          <a:p>
            <a:pPr marL="185761" indent="-185761">
              <a:buFont typeface="Arial" panose="020B0604020202020204" pitchFamily="34" charset="0"/>
              <a:buChar char="•"/>
            </a:pPr>
            <a:r>
              <a:rPr lang="en-GB" sz="1400" dirty="0"/>
              <a:t>Are resistant to drying</a:t>
            </a:r>
          </a:p>
          <a:p>
            <a:pPr marL="185761" indent="-185761">
              <a:buFont typeface="Arial" panose="020B0604020202020204" pitchFamily="34" charset="0"/>
              <a:buChar char="•"/>
            </a:pPr>
            <a:r>
              <a:rPr lang="en-GB" sz="1400" dirty="0"/>
              <a:t>Survive on surfaces longer</a:t>
            </a:r>
          </a:p>
          <a:p>
            <a:pPr marL="185761" indent="-185761">
              <a:buFont typeface="Arial" panose="020B0604020202020204" pitchFamily="34" charset="0"/>
              <a:buChar char="•"/>
            </a:pPr>
            <a:r>
              <a:rPr lang="en-GB" sz="1400" dirty="0"/>
              <a:t>Tolerate acidic environments (like the stomach)</a:t>
            </a:r>
          </a:p>
          <a:p>
            <a:pPr marL="185761" indent="-185761">
              <a:buFont typeface="Arial" panose="020B0604020202020204" pitchFamily="34" charset="0"/>
              <a:buChar char="•"/>
            </a:pPr>
            <a:r>
              <a:rPr lang="en-GB" sz="1400" dirty="0"/>
              <a:t>Are harder to inactivate</a:t>
            </a:r>
          </a:p>
          <a:p>
            <a:pPr marL="185761" indent="-185761">
              <a:buFont typeface="Arial" panose="020B0604020202020204" pitchFamily="34" charset="0"/>
              <a:buChar char="•"/>
            </a:pPr>
            <a:r>
              <a:rPr lang="en-GB" sz="1400" dirty="0"/>
              <a:t>Fit through a lot of water filters </a:t>
            </a:r>
          </a:p>
          <a:p>
            <a:endParaRPr lang="en-GB" sz="1400" dirty="0"/>
          </a:p>
          <a:p>
            <a:r>
              <a:rPr lang="en-GB" sz="1400" dirty="0"/>
              <a:t>Because they lack a lipid envelope, they’re environmentally resilient, surviving in contaminated food, water, and on surfaces, which explains their efficient </a:t>
            </a:r>
          </a:p>
          <a:p>
            <a:r>
              <a:rPr lang="en-GB" sz="1400" b="1" dirty="0"/>
              <a:t>faecal–oral transmission</a:t>
            </a:r>
            <a:r>
              <a:rPr lang="en-GB" sz="1400" dirty="0"/>
              <a:t>. </a:t>
            </a:r>
          </a:p>
          <a:p>
            <a:r>
              <a:rPr lang="en-GB" sz="1400" dirty="0"/>
              <a:t>After ingestion, the virus travels via the bloodstream to the liver, infecting hepatocytes. </a:t>
            </a:r>
          </a:p>
          <a:p>
            <a:r>
              <a:rPr lang="en-GB" sz="1400" dirty="0"/>
              <a:t>The liver injury we see clinically is largely immune-mediated rather than directly cytotoxic. </a:t>
            </a:r>
          </a:p>
          <a:p>
            <a:pPr defTabSz="990724">
              <a:defRPr/>
            </a:pPr>
            <a:r>
              <a:rPr lang="en-GB" sz="1400" dirty="0"/>
              <a:t>Patients typically develop non-specific symptoms of fatigue, nausea, low-grade fever, and right upper quadrant discomfort, followed — particularly in adults — by jaundice, dark urine, pale stools, and pruritus as bilirubin handling becomes impaired. </a:t>
            </a:r>
          </a:p>
          <a:p>
            <a:pPr defTabSz="990724">
              <a:defRPr/>
            </a:pPr>
            <a:r>
              <a:rPr lang="en-GB" sz="1400" b="1" dirty="0"/>
              <a:t>Most infectious before you feel ill. peak infectivity:1–2 weeks before jaundice. </a:t>
            </a:r>
            <a:r>
              <a:rPr lang="en-GB" sz="1400" dirty="0"/>
              <a:t>Which explains why outbreaks spread easily</a:t>
            </a:r>
          </a:p>
          <a:p>
            <a:endParaRPr lang="en-GB" sz="1400" dirty="0"/>
          </a:p>
          <a:p>
            <a:r>
              <a:rPr lang="en-GB" sz="1400" b="1" dirty="0"/>
              <a:t>Disease severity increases with age</a:t>
            </a:r>
            <a:r>
              <a:rPr lang="en-GB" sz="1400" dirty="0"/>
              <a:t>, which underpins the importance of vaccination in at-risk groups.</a:t>
            </a:r>
          </a:p>
          <a:p>
            <a:pPr defTabSz="990724">
              <a:defRPr/>
            </a:pPr>
            <a:r>
              <a:rPr lang="en-GB" sz="1400" dirty="0"/>
              <a:t>Can be asymptomatic in kids. Clinical cases of hepatitis A are uncommon among adults living in countries where hepatitis is highly endemic, as most people are exposed to the virus at a young age and acquire lifelong immunity.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BBB5F-52FA-AF7F-327D-58435D572F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24">
              <a:defRPr/>
            </a:pPr>
            <a:fld id="{2E6DE88F-1F85-4A27-9D34-D74A50E7B0D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24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70016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09588-EA2B-3423-D2A2-5CC9EF343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5ED7BD-082A-B64B-ECDB-9AB1C16E49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6121F9-ECE0-6A3C-DED9-9CCE741CC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/>
              <a:t>Hep A isn’t “just tropical.”</a:t>
            </a:r>
          </a:p>
          <a:p>
            <a:r>
              <a:rPr lang="en-GB" sz="2400" b="1" dirty="0"/>
              <a:t>Worldwide, approximately 1.4 million cases of hepatitis A are reported every year</a:t>
            </a:r>
            <a:r>
              <a:rPr lang="en-GB" sz="2400" dirty="0"/>
              <a:t>, but the true incidence is likely to be 3–10 times higher [</a:t>
            </a:r>
            <a:r>
              <a:rPr lang="en-GB" sz="2400" dirty="0" err="1">
                <a:hlinkClick r:id="rId3"/>
              </a:rPr>
              <a:t>NaTHNaC</a:t>
            </a:r>
            <a:r>
              <a:rPr lang="en-GB" sz="2400" dirty="0">
                <a:hlinkClick r:id="rId3"/>
              </a:rPr>
              <a:t>, 2023</a:t>
            </a:r>
            <a:r>
              <a:rPr lang="en-GB" sz="2400" dirty="0"/>
              <a:t>].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4A5A2-6A17-4745-0DCC-B136B3CA19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24">
              <a:defRPr/>
            </a:pPr>
            <a:fld id="{2E6DE88F-1F85-4A27-9D34-D74A50E7B0D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24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83467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6DC03-EC5D-D978-A828-7E4636177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0FAEC9-4175-38C5-3FA0-8B2CF90CBD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90538" y="512763"/>
            <a:ext cx="6140450" cy="34544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B650BC-96E1-88B8-085A-937F4466D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537" y="4223279"/>
            <a:ext cx="6140449" cy="5296278"/>
          </a:xfrm>
        </p:spPr>
        <p:txBody>
          <a:bodyPr/>
          <a:lstStyle/>
          <a:p>
            <a:pPr defTabSz="990724">
              <a:defRPr/>
            </a:pPr>
            <a:r>
              <a:rPr lang="en-GB" sz="2000" dirty="0"/>
              <a:t>A significant </a:t>
            </a:r>
            <a:r>
              <a:rPr lang="en-GB" sz="2000" b="1" dirty="0"/>
              <a:t>MSM outbreak </a:t>
            </a:r>
            <a:r>
              <a:rPr lang="en-GB" sz="2000" dirty="0"/>
              <a:t>between 2016–2018 involved </a:t>
            </a:r>
            <a:r>
              <a:rPr lang="en-GB" sz="2000" b="1" dirty="0"/>
              <a:t>~670 confirmed cases </a:t>
            </a:r>
          </a:p>
          <a:p>
            <a:pPr defTabSz="990724">
              <a:defRPr/>
            </a:pPr>
            <a:r>
              <a:rPr lang="en-GB" sz="2000" b="1" dirty="0"/>
              <a:t>we ran into major vaccine supply shortages in 2017 because of this. </a:t>
            </a:r>
          </a:p>
          <a:p>
            <a:pPr defTabSz="990724">
              <a:defRPr/>
            </a:pPr>
            <a:r>
              <a:rPr lang="en-GB" sz="2000" b="1" dirty="0"/>
              <a:t>At the same time the US also had big outbreaks amongst drug users and homeless people causing a surge in global vaccine demand. </a:t>
            </a:r>
          </a:p>
          <a:p>
            <a:pPr defTabSz="990724">
              <a:defRPr/>
            </a:pPr>
            <a:r>
              <a:rPr lang="en-GB" sz="2000" dirty="0"/>
              <a:t>Unlike some vaccines, production can’t be rapidly scaled up in response to sudden demand – take months to produce</a:t>
            </a:r>
          </a:p>
          <a:p>
            <a:pPr defTabSz="990724">
              <a:defRPr/>
            </a:pPr>
            <a:endParaRPr lang="en-GB" sz="2000" dirty="0"/>
          </a:p>
          <a:p>
            <a:pPr defTabSz="990724">
              <a:defRPr/>
            </a:pPr>
            <a:r>
              <a:rPr lang="en-GB" sz="2000" dirty="0"/>
              <a:t>The 2017 shortages remind us that hepatitis A may be quiet for years </a:t>
            </a:r>
          </a:p>
          <a:p>
            <a:pPr defTabSz="990724">
              <a:defRPr/>
            </a:pPr>
            <a:r>
              <a:rPr lang="en-GB" sz="2000" dirty="0"/>
              <a:t>- but when outbreaks occur in susceptible </a:t>
            </a:r>
            <a:r>
              <a:rPr lang="en-GB" sz="2000" b="1" dirty="0"/>
              <a:t>adult populations</a:t>
            </a:r>
            <a:r>
              <a:rPr lang="en-GB" sz="2000" dirty="0"/>
              <a:t>, demand for vaccine rises rapidly and globally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32070-8B50-16C9-BB5A-19F0EFBE80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24">
              <a:defRPr/>
            </a:pPr>
            <a:fld id="{2E6DE88F-1F85-4A27-9D34-D74A50E7B0D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24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98434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/>
              <a:t>Because endemic exposure is very low here in the UK, we don’t build natural immunity in childhood - most adults remain susceptible  - which means when outbreaks occur, they hit adults harder.</a:t>
            </a:r>
          </a:p>
          <a:p>
            <a:endParaRPr lang="en-GB" sz="2800" dirty="0"/>
          </a:p>
          <a:p>
            <a:r>
              <a:rPr lang="en-GB" sz="2800" dirty="0"/>
              <a:t>This means we do end up giving a lot of hep a vaccines for travel !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A37DE-54A6-4909-A096-5D3D53E2D3C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950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9818C-F9F0-CFBA-3E75-0FC313C9A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519A24-1484-C250-A83E-0F6DFD2891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815517-5466-B337-5A3D-3C9C47392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3207" y="4925408"/>
            <a:ext cx="6472446" cy="4795700"/>
          </a:xfrm>
        </p:spPr>
        <p:txBody>
          <a:bodyPr/>
          <a:lstStyle/>
          <a:p>
            <a:r>
              <a:rPr lang="en-GB" sz="1400" dirty="0"/>
              <a:t>Most of the clinical errors reported to the </a:t>
            </a:r>
            <a:r>
              <a:rPr lang="en-GB" sz="1400" dirty="0" err="1"/>
              <a:t>nathnac</a:t>
            </a:r>
            <a:r>
              <a:rPr lang="en-GB" sz="1400" dirty="0"/>
              <a:t> helpline were hep a or b errors </a:t>
            </a:r>
          </a:p>
          <a:p>
            <a:r>
              <a:rPr lang="en-GB" sz="1400" dirty="0"/>
              <a:t>A brief history of </a:t>
            </a:r>
            <a:r>
              <a:rPr lang="en-US" sz="1400" dirty="0"/>
              <a:t>Vaccine Development</a:t>
            </a:r>
          </a:p>
          <a:p>
            <a:r>
              <a:rPr lang="en-US" sz="1400" dirty="0"/>
              <a:t>Initially HNIG then</a:t>
            </a:r>
          </a:p>
          <a:p>
            <a:r>
              <a:rPr lang="en-US" sz="1400" dirty="0"/>
              <a:t>Early 1990s: inactivated whole-virus vaccines developed (1992)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Rates declined 95.5% in America since vaccination initiation in 1996 to 2011</a:t>
            </a:r>
          </a:p>
          <a:p>
            <a:r>
              <a:rPr lang="en-GB" sz="1400" dirty="0"/>
              <a:t>Originally, adult Hep A vaccination used:</a:t>
            </a:r>
          </a:p>
          <a:p>
            <a:r>
              <a:rPr lang="en-GB" sz="1400" dirty="0"/>
              <a:t>➡ </a:t>
            </a:r>
            <a:r>
              <a:rPr lang="en-GB" sz="1400" b="1" dirty="0"/>
              <a:t>720 ELISA units x 2 or 3 doses (1</a:t>
            </a:r>
            <a:r>
              <a:rPr lang="en-GB" sz="1400" b="1" baseline="30000" dirty="0"/>
              <a:t>st</a:t>
            </a:r>
            <a:r>
              <a:rPr lang="en-GB" sz="1400" b="1" dirty="0"/>
              <a:t> two sometimes a month apart)</a:t>
            </a:r>
            <a:br>
              <a:rPr lang="en-GB" sz="1400" dirty="0"/>
            </a:br>
            <a:r>
              <a:rPr lang="en-GB" sz="1400" dirty="0"/>
              <a:t>(i.e. two paediatric-strength doses)</a:t>
            </a:r>
          </a:p>
          <a:p>
            <a:r>
              <a:rPr lang="en-GB" sz="1400" dirty="0"/>
              <a:t>Then in </a:t>
            </a:r>
            <a:r>
              <a:rPr lang="en-GB" sz="1400" b="1" dirty="0"/>
              <a:t>1996</a:t>
            </a:r>
            <a:r>
              <a:rPr lang="en-GB" sz="1400" dirty="0"/>
              <a:t>, GSK introduced:</a:t>
            </a:r>
          </a:p>
          <a:p>
            <a:r>
              <a:rPr lang="en-GB" sz="1400" dirty="0"/>
              <a:t>➡ </a:t>
            </a:r>
            <a:r>
              <a:rPr lang="en-GB" sz="1400" b="1" dirty="0" err="1"/>
              <a:t>Havrix</a:t>
            </a:r>
            <a:r>
              <a:rPr lang="en-GB" sz="1400" b="1" dirty="0"/>
              <a:t> 1440 0, 6-12m</a:t>
            </a:r>
            <a:endParaRPr lang="en-GB" sz="1400" dirty="0"/>
          </a:p>
          <a:p>
            <a:r>
              <a:rPr lang="en-GB" sz="1400" dirty="0"/>
              <a:t>Which allowed:</a:t>
            </a:r>
          </a:p>
          <a:p>
            <a:r>
              <a:rPr lang="en-GB" sz="1400" dirty="0"/>
              <a:t>✔ A full adult primary dose in a single injection</a:t>
            </a:r>
            <a:br>
              <a:rPr lang="en-GB" sz="1400" dirty="0"/>
            </a:br>
            <a:r>
              <a:rPr lang="en-GB" sz="1400" dirty="0"/>
              <a:t>✔ Same antigen content (1440 EL.U)</a:t>
            </a:r>
            <a:br>
              <a:rPr lang="en-GB" sz="1400" dirty="0"/>
            </a:br>
            <a:r>
              <a:rPr lang="en-GB" sz="1400" dirty="0"/>
              <a:t>✔ Simpler schedule</a:t>
            </a:r>
            <a:br>
              <a:rPr lang="en-GB" sz="1400" dirty="0"/>
            </a:br>
            <a:r>
              <a:rPr lang="en-GB" sz="1400" dirty="0"/>
              <a:t>✔ Fewer injections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  <a:p>
            <a:r>
              <a:rPr lang="en-US" sz="1400" dirty="0" err="1"/>
              <a:t>Vaqta</a:t>
            </a:r>
            <a:r>
              <a:rPr lang="en-US" sz="1400" dirty="0"/>
              <a:t> came in 1996 then </a:t>
            </a:r>
          </a:p>
          <a:p>
            <a:r>
              <a:rPr lang="en-US" sz="1400" dirty="0"/>
              <a:t>Combination vaccines later introduced</a:t>
            </a:r>
          </a:p>
          <a:p>
            <a:r>
              <a:rPr lang="en-US" sz="1400" dirty="0"/>
              <a:t>The vaccine hasn’t changed much — but our understanding of duration has.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FEDA2-33EF-3AB4-04FB-617FBFB09A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24">
              <a:defRPr/>
            </a:pPr>
            <a:fld id="{2E6DE88F-1F85-4A27-9D34-D74A50E7B0D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24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03273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D7E2E-2EAF-E5DF-2835-420410822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817C78-84D7-9969-D58A-9F449A13F5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D696DB-706D-EE53-B234-0D07523220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24">
              <a:defRPr/>
            </a:pPr>
            <a:r>
              <a:rPr lang="en-GB" sz="3200" dirty="0"/>
              <a:t>Warm up question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AB9F1-FBD2-DD86-E21F-4D69F5CF31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24">
              <a:defRPr/>
            </a:pPr>
            <a:fld id="{2E6DE88F-1F85-4A27-9D34-D74A50E7B0D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24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48569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328FB-E38C-EB99-E8F3-8A4DC7D59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DACC74-428B-E5BC-BC09-A98909E0C2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DDFE32-F27B-FD64-1FE7-546D8482A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407" y="4925408"/>
            <a:ext cx="5683250" cy="4795700"/>
          </a:xfrm>
        </p:spPr>
        <p:txBody>
          <a:bodyPr/>
          <a:lstStyle/>
          <a:p>
            <a:pPr defTabSz="990724">
              <a:defRPr/>
            </a:pPr>
            <a:r>
              <a:rPr lang="en-GB" sz="2800" dirty="0"/>
              <a:t>No need to restart because dose was “child strength”.</a:t>
            </a:r>
          </a:p>
          <a:p>
            <a:pPr defTabSz="990724">
              <a:defRPr/>
            </a:pPr>
            <a:r>
              <a:rPr lang="en-GB" sz="2800" dirty="0"/>
              <a:t>Immune memory is immune memory.</a:t>
            </a:r>
          </a:p>
          <a:p>
            <a:pPr defTabSz="990724">
              <a:defRPr/>
            </a:pPr>
            <a:r>
              <a:rPr lang="en-GB" sz="2800" dirty="0"/>
              <a:t>Children respond really well to the vaccines</a:t>
            </a:r>
          </a:p>
          <a:p>
            <a:pPr defTabSz="990724">
              <a:defRPr/>
            </a:pPr>
            <a:r>
              <a:rPr lang="en-GB" sz="2800" dirty="0"/>
              <a:t>antigen content appropriate for age, not a “weaker” vaccine.</a:t>
            </a:r>
          </a:p>
          <a:p>
            <a:pPr defTabSz="990724">
              <a:defRPr/>
            </a:pPr>
            <a:r>
              <a:rPr lang="en-GB" sz="2800" dirty="0"/>
              <a:t>The misunderstanding comes from confusing dose volume with immune priming quality.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05A1A-129B-AA07-4C0E-A22E350275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24">
              <a:defRPr/>
            </a:pPr>
            <a:fld id="{2E6DE88F-1F85-4A27-9D34-D74A50E7B0D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24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56785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AD28B-0571-6F18-67FC-021235C68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E0A407-2FE3-D119-350F-394E1B5AE1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D45DFF-3F42-88C5-ABAD-550D6ACA0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24">
              <a:defRPr/>
            </a:pPr>
            <a:r>
              <a:rPr lang="en-GB" sz="2800" dirty="0"/>
              <a:t>Adress what do we do after that 25 years?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00D2E-3B01-1034-9FF7-138CB1A1C2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24">
              <a:defRPr/>
            </a:pPr>
            <a:fld id="{2E6DE88F-1F85-4A27-9D34-D74A50E7B0D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24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39191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10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4379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26278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3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0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653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88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51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52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2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291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3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xhere.com/en/photo/456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v.uk/government/publications/vaccination-of-individuals-with-uncertain-or-incomplete-immunisation-status" TargetMode="External"/><Relationship Id="rId5" Type="http://schemas.openxmlformats.org/officeDocument/2006/relationships/hyperlink" Target="https://pxhere.com/en/photo/4563" TargetMode="Externa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www.pikist.com/free-photo-xpr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hyperlink" Target="https://pxhere.com/en/photo/4563" TargetMode="Externa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pxhere.com/ko/photo/71158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hyperlink" Target="https://pxhere.com/en/photo/4563" TargetMode="Externa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www.pexels.com/photo/a-man-in-a-button-up-shirt-14396421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hyperlink" Target="https://pxhere.com/en/photo/4563" TargetMode="Externa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www.pexels.com/photo/african-african-man-african-people-black-boy-251788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hyperlink" Target="https://pxhere.com/en/photo/4563" TargetMode="Externa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www.pixnio.com/people/female-women/teen-girl-fac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hyperlink" Target="https://pxhere.com/en/photo/4563" TargetMode="Externa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www.rawpixel.com/search?similar=46691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2"/><Relationship Id="rId5" Type="http://schemas.openxmlformats.org/officeDocument/2006/relationships/hyperlink" Target="https://pxhere.com/en/photo/4563" TargetMode="Externa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o.int/news-room/fact-sheets/detail/hepatitis-a" TargetMode="External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2.jpeg"/><Relationship Id="rId7" Type="http://schemas.openxmlformats.org/officeDocument/2006/relationships/hyperlink" Target="https://www.cdc.gov/hepatitis-a/index.html" TargetMode="External"/><Relationship Id="rId12" Type="http://schemas.openxmlformats.org/officeDocument/2006/relationships/hyperlink" Target="https://janechiodini.learnupon.com/store/4623371-4-nuggets-of-knowledge-hepatitis-a-vaccines" TargetMode="External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ravelhealthpro.org.uk/" TargetMode="External"/><Relationship Id="rId11" Type="http://schemas.openxmlformats.org/officeDocument/2006/relationships/hyperlink" Target="https://www.medicines.org.uk/emc#gref" TargetMode="External"/><Relationship Id="rId5" Type="http://schemas.openxmlformats.org/officeDocument/2006/relationships/hyperlink" Target="https://pxhere.com/en/photo/4563" TargetMode="External"/><Relationship Id="rId15" Type="http://schemas.openxmlformats.org/officeDocument/2006/relationships/image" Target="../media/image22.png"/><Relationship Id="rId10" Type="http://schemas.openxmlformats.org/officeDocument/2006/relationships/hyperlink" Target="https://vaccineknowledge.ox.ac.uk/" TargetMode="External"/><Relationship Id="rId19" Type="http://schemas.openxmlformats.org/officeDocument/2006/relationships/image" Target="../media/image26.png"/><Relationship Id="rId4" Type="http://schemas.openxmlformats.org/officeDocument/2006/relationships/image" Target="../media/image1.jpg"/><Relationship Id="rId9" Type="http://schemas.openxmlformats.org/officeDocument/2006/relationships/hyperlink" Target="https://www.gov.uk/government/publications/hepatitis-a-the-green-book-chapter-17" TargetMode="External"/><Relationship Id="rId1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lyssclassroom.co.uk/travel-health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xhere.com/en/photo/4563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s://pxhere.com/en/photo/4563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lancet.com/journals/lanmic/article/PIIS2666-5247(25)00141-7/fulltext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pxhere.com/en/photo/456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hyperlink" Target="https://www.hepmag.com/article/nine-dead-hepatitis-outbreak-across-four-european-tourist-hot-spots" TargetMode="External"/><Relationship Id="rId4" Type="http://schemas.openxmlformats.org/officeDocument/2006/relationships/hyperlink" Target="https://www.gov.uk/government/publications/hepatitis-a-england-and-wales-2021/laboratory-reports-of-hepatitis-a-infections-in-england-and-wales-april-to-june-2021" TargetMode="Externa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rimarycare.northeastlondon.icb.nhs.uk/wp-content/uploads/2025/04/20250417_BN2025_015_Two-national-hepatitis-A-clusters-under-investigation-v02.00.pdf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pxhere.com/en/photo/456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7.jpeg"/><Relationship Id="rId10" Type="http://schemas.openxmlformats.org/officeDocument/2006/relationships/image" Target="../media/image4.png"/><Relationship Id="rId4" Type="http://schemas.openxmlformats.org/officeDocument/2006/relationships/hyperlink" Target="https://www.cdc.gov/yellow-book/hcp/travel-associated-infections-diseases/hepatitis-a.html" TargetMode="External"/><Relationship Id="rId9" Type="http://schemas.openxmlformats.org/officeDocument/2006/relationships/hyperlink" Target="https://www.gov.uk/government/publications/hepatitis-a-england-and-wales-2021/laboratory-reports-of-hepatitis-a-infections-in-england-and-wales-april-to-june-202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hepatitis-a-england-and-wales-2021/laboratory-reports-of-hepatitis-a-infections-in-england-and-wales-april-to-june-202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www.cdc.gov/yellow-book/hcp/travel-associated-infections-diseases/hepatitis-a.html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s://www.cdc.gov/yellow-book/hcp/travel-associated-infections-diseases/hepatitis-a.html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s://pxhere.com/en/photo/4563" TargetMode="Externa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pxhere.com/en/photo/69794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hyperlink" Target="https://pxhere.com/en/photo/4563" TargetMode="Externa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pixabay.com/en/teen-boy-young-happy-teenager-722647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hyperlink" Target="https://pxhere.com/en/photo/4563" TargetMode="Externa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xhere.com/en/photo/456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D553E0-FC43-DB7D-8701-33A400356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FFD17F-DBA1-27B2-CE71-62CD4DB57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5095"/>
          <a:stretch>
            <a:fillRect/>
          </a:stretch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915BA0C-0551-2592-16A0-B9816C87A9FB}"/>
              </a:ext>
            </a:extLst>
          </p:cNvPr>
          <p:cNvSpPr txBox="1">
            <a:spLocks/>
          </p:cNvSpPr>
          <p:nvPr/>
        </p:nvSpPr>
        <p:spPr>
          <a:xfrm>
            <a:off x="1396460" y="2247945"/>
            <a:ext cx="8815421" cy="2790127"/>
          </a:xfrm>
          <a:prstGeom prst="roundRect">
            <a:avLst>
              <a:gd name="adj" fmla="val 18852"/>
            </a:avLst>
          </a:prstGeom>
          <a:solidFill>
            <a:schemeClr val="tx1">
              <a:lumMod val="75000"/>
              <a:lumOff val="25000"/>
              <a:alpha val="61176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Hepatitis A</a:t>
            </a:r>
            <a:b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And the most complicated simple vaccine! </a:t>
            </a:r>
          </a:p>
        </p:txBody>
      </p:sp>
    </p:spTree>
    <p:extLst>
      <p:ext uri="{BB962C8B-B14F-4D97-AF65-F5344CB8AC3E}">
        <p14:creationId xmlns:p14="http://schemas.microsoft.com/office/powerpoint/2010/main" val="3317943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01215A-7EBB-C586-3625-87D9D2C49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B3761C-6E91-CC85-14F0-97407510BC1E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15095"/>
          <a:stretch>
            <a:fillRect/>
          </a:stretch>
        </p:blipFill>
        <p:spPr>
          <a:xfrm>
            <a:off x="0" y="0"/>
            <a:ext cx="12192000" cy="68579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4D73690-A035-4F24-C8F5-B40F6DE0376F}"/>
              </a:ext>
            </a:extLst>
          </p:cNvPr>
          <p:cNvSpPr txBox="1">
            <a:spLocks/>
          </p:cNvSpPr>
          <p:nvPr/>
        </p:nvSpPr>
        <p:spPr>
          <a:xfrm>
            <a:off x="620169" y="369651"/>
            <a:ext cx="9243678" cy="6031149"/>
          </a:xfrm>
          <a:prstGeom prst="roundRect">
            <a:avLst>
              <a:gd name="adj" fmla="val 1933"/>
            </a:avLst>
          </a:prstGeom>
          <a:solidFill>
            <a:schemeClr val="tx1">
              <a:lumMod val="75000"/>
              <a:lumOff val="25000"/>
              <a:alpha val="83137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kumimoji="0" lang="en-GB" sz="3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HOWEVER… when DO you ‘start again’?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lvl="0" algn="l">
              <a:defRPr/>
            </a:pPr>
            <a:endParaRPr lang="en-GB" sz="2400" b="1" dirty="0">
              <a:solidFill>
                <a:prstClr val="white"/>
              </a:solidFill>
              <a:latin typeface="+mn-lt"/>
            </a:endParaRPr>
          </a:p>
          <a:p>
            <a:pPr marL="457200" lvl="0" indent="-457200" algn="l">
              <a:buFont typeface="Wingdings" panose="05000000000000000000" pitchFamily="2" charset="2"/>
              <a:buChar char="ü"/>
              <a:defRPr/>
            </a:pPr>
            <a:r>
              <a:rPr kumimoji="0" lang="en-GB" sz="2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Had HNIG, not vaccine</a:t>
            </a:r>
          </a:p>
          <a:p>
            <a:pPr marL="457200" lvl="0" indent="-457200" algn="l">
              <a:buFont typeface="Wingdings" panose="05000000000000000000" pitchFamily="2" charset="2"/>
              <a:buChar char="ü"/>
              <a:defRPr/>
            </a:pPr>
            <a:endParaRPr kumimoji="0" lang="en-GB" sz="29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457200" lvl="0" indent="-457200" algn="l">
              <a:buFont typeface="Wingdings" panose="05000000000000000000" pitchFamily="2" charset="2"/>
              <a:buChar char="ü"/>
              <a:defRPr/>
            </a:pPr>
            <a:r>
              <a:rPr kumimoji="0" lang="en-GB" sz="2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If given </a:t>
            </a:r>
            <a:r>
              <a:rPr kumimoji="0" lang="en-GB" sz="29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Havrix</a:t>
            </a:r>
            <a:r>
              <a:rPr kumimoji="0" lang="en-GB" sz="2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prior to </a:t>
            </a:r>
            <a:r>
              <a:rPr lang="en-GB" sz="2900" dirty="0">
                <a:solidFill>
                  <a:prstClr val="white"/>
                </a:solidFill>
                <a:latin typeface="+mn-lt"/>
              </a:rPr>
              <a:t>mid 1990’s</a:t>
            </a:r>
            <a:r>
              <a:rPr kumimoji="0" lang="en-GB" sz="2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when the antigen content was lower, you don’t need to start entirely again, but treat </a:t>
            </a: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2 doses </a:t>
            </a:r>
            <a:r>
              <a:rPr kumimoji="0" lang="en-GB" sz="2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given </a:t>
            </a: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1 month apart </a:t>
            </a:r>
            <a:r>
              <a:rPr kumimoji="0" lang="en-GB" sz="2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as </a:t>
            </a: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one dose (primed) </a:t>
            </a:r>
            <a:r>
              <a:rPr kumimoji="0" lang="en-GB" sz="2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rather than a complete course of two (basically -</a:t>
            </a:r>
            <a:r>
              <a:rPr kumimoji="0" lang="en-GB" sz="29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check the intervals given at</a:t>
            </a:r>
            <a:r>
              <a:rPr lang="en-GB" sz="2900" dirty="0">
                <a:solidFill>
                  <a:prstClr val="white"/>
                </a:solidFill>
                <a:latin typeface="+mn-lt"/>
              </a:rPr>
              <a:t>)</a:t>
            </a:r>
            <a:r>
              <a:rPr kumimoji="0" lang="en-GB" sz="2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.</a:t>
            </a:r>
          </a:p>
          <a:p>
            <a:pPr lvl="0" algn="l">
              <a:defRPr/>
            </a:pPr>
            <a:endParaRPr kumimoji="0" lang="en-GB" sz="29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457200" lvl="0" indent="-457200" algn="l">
              <a:buFont typeface="Wingdings" panose="05000000000000000000" pitchFamily="2" charset="2"/>
              <a:buChar char="ü"/>
              <a:defRPr/>
            </a:pPr>
            <a:r>
              <a:rPr lang="en-GB" sz="2900" dirty="0">
                <a:solidFill>
                  <a:prstClr val="white"/>
                </a:solidFill>
                <a:latin typeface="+mn-lt"/>
              </a:rPr>
              <a:t>Those with certain immunosuppressive conditions may not respond well to the vaccines and may benefit from extra doses or earlier boosting. Be on the look out for such occasions! </a:t>
            </a:r>
            <a:r>
              <a:rPr kumimoji="0" lang="en-GB" sz="2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</a:p>
          <a:p>
            <a:pPr lvl="0" algn="l">
              <a:defRPr/>
            </a:pPr>
            <a:endParaRPr kumimoji="0" lang="en-GB" sz="29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457200" lvl="0" indent="-457200" algn="l">
              <a:buFont typeface="Wingdings" panose="05000000000000000000" pitchFamily="2" charset="2"/>
              <a:buChar char="ü"/>
              <a:defRPr/>
            </a:pPr>
            <a:r>
              <a:rPr lang="en-GB" sz="2900" dirty="0">
                <a:solidFill>
                  <a:prstClr val="white"/>
                </a:solidFill>
                <a:latin typeface="+mn-lt"/>
              </a:rPr>
              <a:t>ANY uncertainty about prior vaccine history (as per the algorithm for those with </a:t>
            </a:r>
            <a:r>
              <a:rPr lang="en-GB" sz="2900" dirty="0">
                <a:solidFill>
                  <a:prstClr val="white"/>
                </a:solidFill>
                <a:latin typeface="+mn-lt"/>
                <a:hlinkClick r:id="rId6"/>
              </a:rPr>
              <a:t>uncertain or incomplete vaccine histories</a:t>
            </a:r>
            <a:r>
              <a:rPr lang="en-GB" sz="2900" dirty="0">
                <a:solidFill>
                  <a:prstClr val="white"/>
                </a:solidFill>
                <a:latin typeface="+mn-lt"/>
              </a:rPr>
              <a:t>)</a:t>
            </a:r>
            <a:endParaRPr kumimoji="0" lang="en-GB" sz="29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lvl="0" algn="l"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8721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CE450C-B3E0-33CF-97CC-81DADF3C4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607961-7B33-CF52-D42F-6CA0D3BF1E50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15095"/>
          <a:stretch>
            <a:fillRect/>
          </a:stretch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AF84C0-1797-7A69-A072-556101394AFE}"/>
              </a:ext>
            </a:extLst>
          </p:cNvPr>
          <p:cNvSpPr txBox="1">
            <a:spLocks/>
          </p:cNvSpPr>
          <p:nvPr/>
        </p:nvSpPr>
        <p:spPr>
          <a:xfrm>
            <a:off x="458713" y="578796"/>
            <a:ext cx="7301398" cy="5700408"/>
          </a:xfrm>
          <a:prstGeom prst="roundRect">
            <a:avLst>
              <a:gd name="adj" fmla="val 1933"/>
            </a:avLst>
          </a:prstGeom>
          <a:solidFill>
            <a:schemeClr val="tx1">
              <a:lumMod val="75000"/>
              <a:lumOff val="25000"/>
              <a:alpha val="83137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Aisha received 2 doses of </a:t>
            </a:r>
            <a:r>
              <a:rPr kumimoji="0" lang="en-GB" sz="33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Twinrix</a:t>
            </a:r>
            <a:r>
              <a:rPr kumimoji="0" lang="en-GB" sz="33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in 2021 (0 and 1 month). She never returned for the 6-month dose. She is travelling again next month to Mexico. Hepatitis B risk seems to be relatively low. 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300" b="1" dirty="0">
              <a:solidFill>
                <a:prstClr val="white"/>
              </a:solidFill>
              <a:latin typeface="+mn-lt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So…what do you do? </a:t>
            </a:r>
          </a:p>
          <a:p>
            <a:pPr marL="514350" marR="0" lvl="0" indent="-51435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3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Give a monovalent Hepatitis A vaccine to finish the course? </a:t>
            </a:r>
          </a:p>
          <a:p>
            <a:pPr marL="514350" marR="0" lvl="0" indent="-51435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3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Give another </a:t>
            </a:r>
            <a:r>
              <a:rPr kumimoji="0" lang="en-GB" sz="33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Twinrix</a:t>
            </a:r>
            <a:r>
              <a:rPr kumimoji="0" lang="en-GB" sz="33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to complete the course? </a:t>
            </a:r>
          </a:p>
          <a:p>
            <a:pPr marL="514350" marR="0" lvl="0" indent="-51435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3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Start again with 2 monovalent Hepatitis A doses?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E97B86-1DF1-F457-C0D6-300D83775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2134" r="22134"/>
          <a:stretch/>
        </p:blipFill>
        <p:spPr>
          <a:xfrm>
            <a:off x="8089451" y="1182523"/>
            <a:ext cx="3773208" cy="4492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8091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C9D764-C7C8-8F90-4AB6-DC4D67072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D0A6DA-A87F-FBDD-5F5A-C6C034226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15095"/>
          <a:stretch>
            <a:fillRect/>
          </a:stretch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C467296-D1D0-1027-F25C-D1EBD1D9FFF3}"/>
              </a:ext>
            </a:extLst>
          </p:cNvPr>
          <p:cNvSpPr txBox="1">
            <a:spLocks/>
          </p:cNvSpPr>
          <p:nvPr/>
        </p:nvSpPr>
        <p:spPr>
          <a:xfrm>
            <a:off x="4621143" y="530152"/>
            <a:ext cx="7301398" cy="5797685"/>
          </a:xfrm>
          <a:prstGeom prst="roundRect">
            <a:avLst>
              <a:gd name="adj" fmla="val 1933"/>
            </a:avLst>
          </a:prstGeom>
          <a:solidFill>
            <a:schemeClr val="tx1">
              <a:lumMod val="75000"/>
              <a:lumOff val="25000"/>
              <a:alpha val="83137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kumimoji="0" lang="en-GB" sz="2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Mr Walker started on accelerated </a:t>
            </a:r>
            <a:r>
              <a:rPr kumimoji="0" lang="en-GB" sz="29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Twinrix</a:t>
            </a:r>
            <a:r>
              <a:rPr kumimoji="0" lang="en-GB" sz="2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in 2019</a:t>
            </a:r>
            <a:r>
              <a:rPr lang="en-GB" sz="2900" dirty="0">
                <a:solidFill>
                  <a:prstClr val="white"/>
                </a:solidFill>
                <a:latin typeface="+mn-lt"/>
              </a:rPr>
              <a:t>, but at the time he only had the 0 and 7 day vaccines</a:t>
            </a:r>
            <a:r>
              <a:rPr kumimoji="0" lang="en-GB" sz="2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. He presents in 2026 for travel. You give a third dose now 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(because you remembered the not-restarting rule, well done!). </a:t>
            </a:r>
            <a:endParaRPr kumimoji="0" lang="en-GB" sz="29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b="1" dirty="0">
              <a:solidFill>
                <a:prstClr val="white"/>
              </a:solidFill>
              <a:latin typeface="+mn-lt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900" b="1" dirty="0">
                <a:solidFill>
                  <a:prstClr val="white"/>
                </a:solidFill>
                <a:latin typeface="+mn-lt"/>
              </a:rPr>
              <a:t>BUT w</a:t>
            </a: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hat do you advise about future vaccines?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b="1" dirty="0">
              <a:solidFill>
                <a:prstClr val="white"/>
              </a:solidFill>
              <a:latin typeface="+mn-lt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Which is it? </a:t>
            </a:r>
          </a:p>
          <a:p>
            <a:pPr marL="514350" marR="0" lvl="0" indent="-51435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Because there was a large gap you can dismiss the gap between the initial accelerated doses and class that as 3 doses = course complete?</a:t>
            </a:r>
          </a:p>
          <a:p>
            <a:pPr marL="514350" marR="0" lvl="0" indent="-51435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+mn-lt"/>
              </a:rPr>
              <a:t>A</a:t>
            </a:r>
            <a:r>
              <a:rPr kumimoji="0" lang="en-GB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dvise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a final (fourth) dose of </a:t>
            </a:r>
            <a:r>
              <a:rPr kumimoji="0" lang="en-GB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twinrix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at around 12 months?</a:t>
            </a:r>
          </a:p>
          <a:p>
            <a:pPr marL="514350" marR="0" lvl="0" indent="-51435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+mn-lt"/>
              </a:rPr>
              <a:t>See what his risk is at the time and give either a hep B or a hep A monovalent at the time if he doesn’t need both?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4609B0-BE77-F47F-9D63-8801A920DC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8064" b="8064"/>
          <a:stretch/>
        </p:blipFill>
        <p:spPr>
          <a:xfrm>
            <a:off x="497661" y="1255480"/>
            <a:ext cx="3773208" cy="4492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4686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C6CCFB-3B97-E76A-FCC6-4822E5E0B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7FD617-CBDA-BAC2-1C5F-3ECE8B8F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15095"/>
          <a:stretch>
            <a:fillRect/>
          </a:stretch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43CBF12-7279-8B97-7D5D-BE58A2724460}"/>
              </a:ext>
            </a:extLst>
          </p:cNvPr>
          <p:cNvSpPr txBox="1">
            <a:spLocks/>
          </p:cNvSpPr>
          <p:nvPr/>
        </p:nvSpPr>
        <p:spPr>
          <a:xfrm>
            <a:off x="620170" y="603115"/>
            <a:ext cx="7301398" cy="5797685"/>
          </a:xfrm>
          <a:prstGeom prst="roundRect">
            <a:avLst>
              <a:gd name="adj" fmla="val 1933"/>
            </a:avLst>
          </a:prstGeom>
          <a:solidFill>
            <a:schemeClr val="tx1">
              <a:lumMod val="75000"/>
              <a:lumOff val="25000"/>
              <a:alpha val="83137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kumimoji="0" lang="en-GB" sz="2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Jack has reached 25 years since the second dose of Hepatitis A. He is off to Cambodia for 2 months on a shoestring backpacking trip. He had </a:t>
            </a:r>
            <a:r>
              <a:rPr kumimoji="0" lang="en-GB" sz="29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Havrix</a:t>
            </a:r>
            <a:r>
              <a:rPr kumimoji="0" lang="en-GB" sz="2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for his primary course in 2001, and the SPC for </a:t>
            </a:r>
            <a:r>
              <a:rPr kumimoji="0" lang="en-GB" sz="29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Havrix</a:t>
            </a:r>
            <a:r>
              <a:rPr kumimoji="0" lang="en-GB" sz="2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says there’s no need to boost further after 2 doses. </a:t>
            </a:r>
          </a:p>
          <a:p>
            <a:pPr lvl="0" algn="l"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lvl="0" algn="l">
              <a:defRPr/>
            </a:pPr>
            <a:r>
              <a:rPr lang="en-GB" sz="3300" b="1" dirty="0">
                <a:solidFill>
                  <a:prstClr val="white"/>
                </a:solidFill>
                <a:latin typeface="+mn-lt"/>
              </a:rPr>
              <a:t>What would you do here?</a:t>
            </a:r>
          </a:p>
          <a:p>
            <a:pPr marL="457200" lvl="0" indent="-457200" algn="l">
              <a:buAutoNum type="arabicPeriod"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Nothing. The SPC says not to boost? </a:t>
            </a:r>
          </a:p>
          <a:p>
            <a:pPr marL="457200" lvl="0" indent="-457200" algn="l">
              <a:buAutoNum type="arabicPeriod"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Give a booster because of ‘ongoing risk’ as per Green Book, but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only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if </a:t>
            </a:r>
            <a:r>
              <a:rPr lang="en-GB" sz="2400" dirty="0">
                <a:solidFill>
                  <a:prstClr val="white"/>
                </a:solidFill>
                <a:latin typeface="+mn-lt"/>
              </a:rPr>
              <a:t>you have </a:t>
            </a:r>
            <a:r>
              <a:rPr lang="en-GB" sz="2400" dirty="0" err="1">
                <a:solidFill>
                  <a:prstClr val="white"/>
                </a:solidFill>
                <a:latin typeface="+mn-lt"/>
              </a:rPr>
              <a:t>Havrix</a:t>
            </a:r>
            <a:r>
              <a:rPr lang="en-GB" sz="2400" dirty="0">
                <a:solidFill>
                  <a:prstClr val="white"/>
                </a:solidFill>
                <a:latin typeface="+mn-lt"/>
              </a:rPr>
              <a:t> in stock?</a:t>
            </a:r>
          </a:p>
          <a:p>
            <a:pPr marL="457200" lvl="0" indent="-457200" algn="l">
              <a:buAutoNum type="arabicPeriod"/>
              <a:defRPr/>
            </a:pPr>
            <a:r>
              <a:rPr lang="en-GB" sz="2400" dirty="0">
                <a:solidFill>
                  <a:prstClr val="white"/>
                </a:solidFill>
                <a:latin typeface="+mn-lt"/>
              </a:rPr>
              <a:t>Give a booster of any monovalent Hepatitis A vaccine? 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5C1D46-5E31-59D3-2157-3DF035F26F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0396" b="10396"/>
          <a:stretch/>
        </p:blipFill>
        <p:spPr>
          <a:xfrm>
            <a:off x="8170180" y="603115"/>
            <a:ext cx="3773208" cy="4492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3CDD84-388C-4623-F7E2-B9A4301E2E00}"/>
              </a:ext>
            </a:extLst>
          </p:cNvPr>
          <p:cNvSpPr txBox="1"/>
          <p:nvPr/>
        </p:nvSpPr>
        <p:spPr>
          <a:xfrm>
            <a:off x="8170180" y="3722482"/>
            <a:ext cx="3773208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“Current recommendations do not support the need for further booster vaccination among immunocompetent subjects after a 2-dose vaccination course” </a:t>
            </a:r>
            <a:r>
              <a:rPr lang="en-GB" sz="1200" dirty="0"/>
              <a:t>https://www.medicines.org.uk/emc/product/1158/smpc#gref</a:t>
            </a:r>
            <a:endParaRPr lang="en-GB" sz="2400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6A7B66DA-84A1-1440-ED1E-D05FE76304BF}"/>
              </a:ext>
            </a:extLst>
          </p:cNvPr>
          <p:cNvSpPr/>
          <p:nvPr/>
        </p:nvSpPr>
        <p:spPr>
          <a:xfrm rot="17685241">
            <a:off x="6103365" y="2486332"/>
            <a:ext cx="947776" cy="339459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2800" b="1" dirty="0"/>
              <a:t>Exact quote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73F79B-C1D2-2B35-059A-9B960B67BB24}"/>
              </a:ext>
            </a:extLst>
          </p:cNvPr>
          <p:cNvSpPr txBox="1"/>
          <p:nvPr/>
        </p:nvSpPr>
        <p:spPr>
          <a:xfrm>
            <a:off x="248612" y="233464"/>
            <a:ext cx="1186126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Green book says “Until further evidence is available, reinforcing immunisation with a booster 25 years after a completed hepatitis A vaccine course with standard dose is therefore generally not needed </a:t>
            </a:r>
            <a:r>
              <a:rPr lang="en-GB" b="1" dirty="0">
                <a:solidFill>
                  <a:schemeClr val="bg1"/>
                </a:solidFill>
              </a:rPr>
              <a:t>except for those at ongoing risk </a:t>
            </a:r>
            <a:r>
              <a:rPr lang="en-GB" dirty="0">
                <a:solidFill>
                  <a:schemeClr val="bg1"/>
                </a:solidFill>
              </a:rPr>
              <a:t>or post-exposure to a person with hepatitis A.” 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6BAAC9F1-8B3C-8735-AA43-375D392C0046}"/>
              </a:ext>
            </a:extLst>
          </p:cNvPr>
          <p:cNvSpPr/>
          <p:nvPr/>
        </p:nvSpPr>
        <p:spPr>
          <a:xfrm rot="8895434">
            <a:off x="8966015" y="1025907"/>
            <a:ext cx="947776" cy="282746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800" b="1" dirty="0"/>
              <a:t>BUT</a:t>
            </a:r>
          </a:p>
        </p:txBody>
      </p:sp>
    </p:spTree>
    <p:extLst>
      <p:ext uri="{BB962C8B-B14F-4D97-AF65-F5344CB8AC3E}">
        <p14:creationId xmlns:p14="http://schemas.microsoft.com/office/powerpoint/2010/main" val="1867284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2085A-2E61-F588-E353-845EAF401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D1D974-D6E6-5289-D79B-58A5EB975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15095"/>
          <a:stretch>
            <a:fillRect/>
          </a:stretch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11F407A-4F73-D167-70A8-76E06BB38639}"/>
              </a:ext>
            </a:extLst>
          </p:cNvPr>
          <p:cNvSpPr txBox="1">
            <a:spLocks/>
          </p:cNvSpPr>
          <p:nvPr/>
        </p:nvSpPr>
        <p:spPr>
          <a:xfrm>
            <a:off x="4690635" y="363837"/>
            <a:ext cx="7301398" cy="6017508"/>
          </a:xfrm>
          <a:prstGeom prst="roundRect">
            <a:avLst>
              <a:gd name="adj" fmla="val 1933"/>
            </a:avLst>
          </a:prstGeom>
          <a:solidFill>
            <a:schemeClr val="tx1">
              <a:lumMod val="75000"/>
              <a:lumOff val="25000"/>
              <a:alpha val="83137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kumimoji="0" lang="en-GB" sz="33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Henry was raised in South Africa and was unwell with Hepatitis A (the disease) as a child. He has </a:t>
            </a: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documented</a:t>
            </a:r>
            <a:r>
              <a:rPr kumimoji="0" lang="en-GB" sz="33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serology evidence of this as he went to hospital with it, and his parents kept meticulous medical records. </a:t>
            </a:r>
          </a:p>
          <a:p>
            <a:pPr lvl="0" algn="l">
              <a:defRPr/>
            </a:pPr>
            <a:endParaRPr lang="en-GB" sz="2400" b="1" dirty="0">
              <a:solidFill>
                <a:prstClr val="white"/>
              </a:solidFill>
              <a:latin typeface="+mn-lt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900" b="1" dirty="0">
                <a:solidFill>
                  <a:prstClr val="white"/>
                </a:solidFill>
                <a:latin typeface="+mn-lt"/>
              </a:rPr>
              <a:t>What </a:t>
            </a: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do you advise about Hepatitis A vaccines?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b="1" dirty="0">
              <a:solidFill>
                <a:prstClr val="white"/>
              </a:solidFill>
              <a:latin typeface="+mn-lt"/>
            </a:endParaRPr>
          </a:p>
          <a:p>
            <a:pPr marL="457200" marR="0" lvl="0" indent="-45720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2900" dirty="0">
                <a:solidFill>
                  <a:prstClr val="white"/>
                </a:solidFill>
                <a:latin typeface="+mn-lt"/>
              </a:rPr>
              <a:t>Give him the vaccines, it won’t do any harm?</a:t>
            </a:r>
          </a:p>
          <a:p>
            <a:pPr marL="457200" marR="0" lvl="0" indent="-45720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Omit the vaccines – he will likely have good immunity from the previous infection already?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043609-5654-7615-EAA3-66DA3C235D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2006" r="22006"/>
          <a:stretch/>
        </p:blipFill>
        <p:spPr>
          <a:xfrm>
            <a:off x="458714" y="363837"/>
            <a:ext cx="3773208" cy="4492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251A6D-D46F-9A1A-7927-25518EDC968E}"/>
              </a:ext>
            </a:extLst>
          </p:cNvPr>
          <p:cNvSpPr txBox="1"/>
          <p:nvPr/>
        </p:nvSpPr>
        <p:spPr>
          <a:xfrm>
            <a:off x="458714" y="5000017"/>
            <a:ext cx="3773208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“Following clearance of hepatitis A infection patients acquire lifelong immunity.” </a:t>
            </a:r>
            <a:r>
              <a:rPr lang="en-GB" sz="1200" dirty="0">
                <a:solidFill>
                  <a:schemeClr val="bg1"/>
                </a:solidFill>
              </a:rPr>
              <a:t>https://travelhealthpro.org.uk/factsheet/21/hepatitis-a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92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5BB378-79CF-C463-8A34-30CCBC970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E03E8B-5B64-6FEA-9244-5364EC8FB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15095"/>
          <a:stretch>
            <a:fillRect/>
          </a:stretch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052A96B-D3DA-EEFC-C56D-A59E2E16A905}"/>
              </a:ext>
            </a:extLst>
          </p:cNvPr>
          <p:cNvSpPr txBox="1">
            <a:spLocks/>
          </p:cNvSpPr>
          <p:nvPr/>
        </p:nvSpPr>
        <p:spPr>
          <a:xfrm>
            <a:off x="620170" y="603115"/>
            <a:ext cx="7301398" cy="4492955"/>
          </a:xfrm>
          <a:prstGeom prst="roundRect">
            <a:avLst>
              <a:gd name="adj" fmla="val 1933"/>
            </a:avLst>
          </a:prstGeom>
          <a:solidFill>
            <a:schemeClr val="tx1">
              <a:lumMod val="75000"/>
              <a:lumOff val="25000"/>
              <a:alpha val="83137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kumimoji="0" lang="en-GB" sz="37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Jenny is leaving tomorrow to a high endemicity area for Hepatitis A, and will be there for 3 weeks. </a:t>
            </a:r>
          </a:p>
          <a:p>
            <a:pPr lvl="0" algn="l">
              <a:defRPr/>
            </a:pPr>
            <a:endParaRPr lang="en-GB" sz="2400" b="1" dirty="0">
              <a:solidFill>
                <a:prstClr val="white"/>
              </a:solidFill>
              <a:latin typeface="+mn-lt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700" b="1" dirty="0">
                <a:solidFill>
                  <a:prstClr val="white"/>
                </a:solidFill>
                <a:latin typeface="+mn-lt"/>
              </a:rPr>
              <a:t>So, w</a:t>
            </a:r>
            <a:r>
              <a:rPr kumimoji="0" lang="en-GB" sz="3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hat do you advise re vaccines? Is she too late?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500" b="1" dirty="0">
              <a:solidFill>
                <a:prstClr val="white"/>
              </a:solidFill>
              <a:latin typeface="+mn-lt"/>
            </a:endParaRP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en-GB" sz="3300" dirty="0">
                <a:solidFill>
                  <a:prstClr val="white"/>
                </a:solidFill>
                <a:latin typeface="+mn-lt"/>
              </a:rPr>
              <a:t>Offer vaccine?</a:t>
            </a:r>
          </a:p>
          <a:p>
            <a:pPr marL="457200" marR="0" lvl="0" indent="-45720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3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Too late,</a:t>
            </a:r>
            <a:r>
              <a:rPr kumimoji="0" lang="en-GB" sz="33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no point in vaccinating?</a:t>
            </a:r>
            <a:endParaRPr kumimoji="0" lang="en-GB" sz="33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174F29-A815-6F6B-2F5C-38737F326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8493" r="18493"/>
          <a:stretch/>
        </p:blipFill>
        <p:spPr>
          <a:xfrm>
            <a:off x="8218824" y="603115"/>
            <a:ext cx="3773208" cy="4492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F753E7-B1A9-3A5C-4C23-6F5940D87962}"/>
              </a:ext>
            </a:extLst>
          </p:cNvPr>
          <p:cNvSpPr txBox="1"/>
          <p:nvPr/>
        </p:nvSpPr>
        <p:spPr>
          <a:xfrm>
            <a:off x="606109" y="5376870"/>
            <a:ext cx="11385923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/>
                </a:solidFill>
              </a:rPr>
              <a:t>GREEN BOOK says, “For travellers, vaccine should preferably be given at least 2 weeks before departure, but can be given up to the day of departure. Although antibodies may not be detectable for 12–15 days following administration of monovalent hepatitis A vaccine, the vaccine may provide some protection before antibodies can be detected using current assays.” P6</a:t>
            </a:r>
          </a:p>
        </p:txBody>
      </p:sp>
    </p:spTree>
    <p:extLst>
      <p:ext uri="{BB962C8B-B14F-4D97-AF65-F5344CB8AC3E}">
        <p14:creationId xmlns:p14="http://schemas.microsoft.com/office/powerpoint/2010/main" val="357934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836A45-FCD7-8EB4-0C9D-3F715CF9A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831947-36F3-F4A5-7894-81F7C13F5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15095"/>
          <a:stretch>
            <a:fillRect/>
          </a:stretch>
        </p:blipFill>
        <p:spPr>
          <a:xfrm>
            <a:off x="0" y="0"/>
            <a:ext cx="12192000" cy="68579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C79E59A-AB0A-0610-D375-30A606E33322}"/>
              </a:ext>
            </a:extLst>
          </p:cNvPr>
          <p:cNvSpPr txBox="1">
            <a:spLocks/>
          </p:cNvSpPr>
          <p:nvPr/>
        </p:nvSpPr>
        <p:spPr>
          <a:xfrm>
            <a:off x="4498004" y="603114"/>
            <a:ext cx="7301398" cy="5797685"/>
          </a:xfrm>
          <a:prstGeom prst="roundRect">
            <a:avLst>
              <a:gd name="adj" fmla="val 1933"/>
            </a:avLst>
          </a:prstGeom>
          <a:solidFill>
            <a:schemeClr val="tx1">
              <a:lumMod val="75000"/>
              <a:lumOff val="25000"/>
              <a:alpha val="83137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kumimoji="0" lang="en-GB" sz="33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Rita had </a:t>
            </a:r>
            <a:r>
              <a:rPr kumimoji="0" lang="en-GB" sz="33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Epaxal</a:t>
            </a:r>
            <a:r>
              <a:rPr kumimoji="0" lang="en-GB" sz="33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in 2000 and </a:t>
            </a:r>
            <a:r>
              <a:rPr kumimoji="0" lang="en-GB" sz="33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ViATIM</a:t>
            </a:r>
            <a:r>
              <a:rPr kumimoji="0" lang="en-GB" sz="33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in 2010. She’s now off to live in India for 3 months on an extended work trip.</a:t>
            </a:r>
          </a:p>
          <a:p>
            <a:pPr lvl="0" algn="l">
              <a:defRPr/>
            </a:pPr>
            <a:endParaRPr lang="en-GB" sz="2400" b="1" dirty="0">
              <a:solidFill>
                <a:prstClr val="white"/>
              </a:solidFill>
              <a:latin typeface="+mn-lt"/>
            </a:endParaRPr>
          </a:p>
          <a:p>
            <a:pPr lvl="0" algn="l"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Is she sufficiently protected against Hepatitis A?</a:t>
            </a:r>
          </a:p>
          <a:p>
            <a:pPr lvl="0" algn="l">
              <a:defRPr/>
            </a:pP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  </a:t>
            </a:r>
          </a:p>
          <a:p>
            <a:pPr marL="457200" lvl="0" indent="-457200" algn="l">
              <a:buAutoNum type="arabicPeriod"/>
              <a:defRPr/>
            </a:pPr>
            <a:r>
              <a:rPr lang="en-GB" sz="3700" dirty="0">
                <a:solidFill>
                  <a:prstClr val="white"/>
                </a:solidFill>
                <a:latin typeface="+mn-lt"/>
              </a:rPr>
              <a:t>Yes? </a:t>
            </a:r>
          </a:p>
          <a:p>
            <a:pPr marL="457200" lvl="0" indent="-457200" algn="l">
              <a:buAutoNum type="arabicPeriod"/>
              <a:defRPr/>
            </a:pPr>
            <a:r>
              <a:rPr kumimoji="0" lang="en-GB" sz="37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No?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6AEB54-1B92-0363-D29A-D02F11E5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1971" r="21971"/>
          <a:stretch/>
        </p:blipFill>
        <p:spPr>
          <a:xfrm>
            <a:off x="362398" y="1255480"/>
            <a:ext cx="3773208" cy="4492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7575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C55704-DF35-C878-CA97-1080A463F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839057B-3B17-5220-E7CC-FFEC08464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15095"/>
          <a:stretch>
            <a:fillRect/>
          </a:stretch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68C2655-9218-9D53-53A1-42E4C1502748}"/>
              </a:ext>
            </a:extLst>
          </p:cNvPr>
          <p:cNvSpPr txBox="1">
            <a:spLocks/>
          </p:cNvSpPr>
          <p:nvPr/>
        </p:nvSpPr>
        <p:spPr>
          <a:xfrm>
            <a:off x="542349" y="529816"/>
            <a:ext cx="4859766" cy="5797685"/>
          </a:xfrm>
          <a:prstGeom prst="roundRect">
            <a:avLst>
              <a:gd name="adj" fmla="val 1933"/>
            </a:avLst>
          </a:prstGeom>
          <a:solidFill>
            <a:schemeClr val="tx1">
              <a:lumMod val="75000"/>
              <a:lumOff val="25000"/>
              <a:alpha val="83137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kumimoji="0" lang="en-GB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Key resources </a:t>
            </a:r>
          </a:p>
          <a:p>
            <a:pPr lvl="0" algn="l">
              <a:defRPr/>
            </a:pPr>
            <a:endParaRPr lang="en-GB" sz="3700" b="1" dirty="0">
              <a:solidFill>
                <a:prstClr val="white"/>
              </a:solidFill>
              <a:latin typeface="+mn-lt"/>
            </a:endParaRPr>
          </a:p>
          <a:p>
            <a:pPr lvl="0" algn="l"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sz="3700" b="1" dirty="0">
                <a:solidFill>
                  <a:schemeClr val="bg1"/>
                </a:solidFill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Travel Health Pro </a:t>
            </a:r>
            <a:r>
              <a:rPr lang="en-GB" sz="2100" b="1" dirty="0">
                <a:solidFill>
                  <a:schemeClr val="bg1"/>
                </a:solidFill>
                <a:latin typeface="+mn-lt"/>
              </a:rPr>
              <a:t>(</a:t>
            </a:r>
            <a:r>
              <a:rPr lang="en-GB" sz="2100" b="1" dirty="0" err="1">
                <a:solidFill>
                  <a:schemeClr val="bg1"/>
                </a:solidFill>
                <a:latin typeface="+mn-lt"/>
              </a:rPr>
              <a:t>NaTHNaC</a:t>
            </a:r>
            <a:r>
              <a:rPr lang="en-GB" sz="2100" b="1" dirty="0">
                <a:solidFill>
                  <a:schemeClr val="bg1"/>
                </a:solidFill>
                <a:latin typeface="+mn-lt"/>
              </a:rPr>
              <a:t>)</a:t>
            </a:r>
          </a:p>
          <a:p>
            <a:pPr lvl="0" algn="l">
              <a:spcBef>
                <a:spcPts val="1200"/>
              </a:spcBef>
              <a:spcAft>
                <a:spcPts val="1200"/>
              </a:spcAft>
              <a:defRPr/>
            </a:pPr>
            <a:r>
              <a:rPr kumimoji="0" lang="en-GB" sz="3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CDC</a:t>
            </a:r>
            <a:r>
              <a:rPr kumimoji="0" lang="en-GB" sz="3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&amp; </a:t>
            </a:r>
            <a:r>
              <a:rPr kumimoji="0" lang="en-GB" sz="3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WHO</a:t>
            </a:r>
            <a:r>
              <a:rPr kumimoji="0" lang="en-GB" sz="3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sz="3700" b="1" dirty="0">
                <a:solidFill>
                  <a:schemeClr val="bg1"/>
                </a:solidFill>
                <a:latin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Green Book </a:t>
            </a:r>
            <a:r>
              <a:rPr lang="en-GB" sz="3700" b="1" dirty="0">
                <a:solidFill>
                  <a:schemeClr val="bg1"/>
                </a:solidFill>
                <a:latin typeface="+mn-lt"/>
              </a:rPr>
              <a:t>(Ch 17)</a:t>
            </a:r>
          </a:p>
          <a:p>
            <a:pPr lvl="0" algn="l"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sz="3700" b="1" dirty="0">
                <a:solidFill>
                  <a:schemeClr val="bg1"/>
                </a:solidFill>
                <a:latin typeface="+mn-lt"/>
              </a:rPr>
              <a:t>The </a:t>
            </a:r>
            <a:r>
              <a:rPr lang="en-GB" sz="3700" b="1" dirty="0">
                <a:solidFill>
                  <a:schemeClr val="bg1"/>
                </a:solidFill>
                <a:latin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Vaccine Knowledge Project </a:t>
            </a:r>
            <a:endParaRPr lang="en-GB" sz="3700" b="1" dirty="0">
              <a:solidFill>
                <a:schemeClr val="bg1"/>
              </a:solidFill>
              <a:latin typeface="+mn-lt"/>
            </a:endParaRPr>
          </a:p>
          <a:p>
            <a:pPr algn="l">
              <a:spcBef>
                <a:spcPts val="1200"/>
              </a:spcBef>
              <a:spcAft>
                <a:spcPts val="1200"/>
              </a:spcAft>
              <a:defRPr/>
            </a:pPr>
            <a:r>
              <a:rPr kumimoji="0" lang="en-GB" sz="3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The </a:t>
            </a:r>
            <a:r>
              <a:rPr kumimoji="0" lang="en-GB" sz="37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emc</a:t>
            </a:r>
            <a:r>
              <a:rPr kumimoji="0" lang="en-GB" sz="3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and your PGD’s 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sz="3700" b="1" dirty="0">
                <a:solidFill>
                  <a:schemeClr val="bg1"/>
                </a:solidFill>
                <a:latin typeface="+mn-lt"/>
              </a:rPr>
              <a:t>Jane </a:t>
            </a:r>
            <a:r>
              <a:rPr kumimoji="0" lang="en-GB" sz="3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Chiodini </a:t>
            </a:r>
            <a:r>
              <a:rPr kumimoji="0" lang="en-GB" sz="27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try her fabulous FREE course ‘</a:t>
            </a:r>
            <a:r>
              <a:rPr kumimoji="0" lang="en-GB" sz="27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Nuggets of knowledge- Hepatitis A vaccines</a:t>
            </a:r>
            <a:r>
              <a:rPr kumimoji="0" lang="en-GB" sz="27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’ 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3" name="Picture 12">
            <a:hlinkClick r:id="rId7"/>
            <a:extLst>
              <a:ext uri="{FF2B5EF4-FFF2-40B4-BE49-F238E27FC236}">
                <a16:creationId xmlns:a16="http://schemas.microsoft.com/office/drawing/2014/main" id="{65A7B8F0-C886-097D-238D-F82D48D4B8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06749" y="529816"/>
            <a:ext cx="3098893" cy="2771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hlinkClick r:id="rId8"/>
            <a:extLst>
              <a:ext uri="{FF2B5EF4-FFF2-40B4-BE49-F238E27FC236}">
                <a16:creationId xmlns:a16="http://schemas.microsoft.com/office/drawing/2014/main" id="{52D01C8F-5A6A-FF44-A8E1-830198A6610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80689" y="529816"/>
            <a:ext cx="2981297" cy="2721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hlinkClick r:id="rId6"/>
            <a:extLst>
              <a:ext uri="{FF2B5EF4-FFF2-40B4-BE49-F238E27FC236}">
                <a16:creationId xmlns:a16="http://schemas.microsoft.com/office/drawing/2014/main" id="{C446A14F-C27A-D663-DCF9-747D92B48CF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41588" y="1890421"/>
            <a:ext cx="2728108" cy="28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4B2FB1C-E6F4-B0AA-66D3-D561584A852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63568" y="2414864"/>
            <a:ext cx="2615537" cy="2196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hlinkClick r:id="rId10"/>
            <a:extLst>
              <a:ext uri="{FF2B5EF4-FFF2-40B4-BE49-F238E27FC236}">
                <a16:creationId xmlns:a16="http://schemas.microsoft.com/office/drawing/2014/main" id="{BE5CD9D8-8195-EFDC-87BD-1262EB30A29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45075" y="3504388"/>
            <a:ext cx="3120608" cy="2771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hlinkClick r:id="rId11"/>
            <a:extLst>
              <a:ext uri="{FF2B5EF4-FFF2-40B4-BE49-F238E27FC236}">
                <a16:creationId xmlns:a16="http://schemas.microsoft.com/office/drawing/2014/main" id="{7DAC9DC3-90F5-D638-81DF-2795E7DB51F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91487" y="3635270"/>
            <a:ext cx="2579850" cy="2429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hlinkClick r:id="rId12"/>
            <a:extLst>
              <a:ext uri="{FF2B5EF4-FFF2-40B4-BE49-F238E27FC236}">
                <a16:creationId xmlns:a16="http://schemas.microsoft.com/office/drawing/2014/main" id="{49513C78-C28F-5962-38E5-09957F865A3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34271" y="4089987"/>
            <a:ext cx="2631584" cy="2409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7443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1F69A8CE-CD31-F971-1E6B-D11E51113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868" y="176703"/>
            <a:ext cx="8347787" cy="6504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CF3F01-2FD6-6047-074A-23B3D34628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t="9733" r="9745" b="8395"/>
          <a:stretch>
            <a:fillRect/>
          </a:stretch>
        </p:blipFill>
        <p:spPr>
          <a:xfrm>
            <a:off x="303345" y="1870063"/>
            <a:ext cx="3062425" cy="3117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AE17C4-2ED9-E927-AD44-470C6C68B52F}"/>
              </a:ext>
            </a:extLst>
          </p:cNvPr>
          <p:cNvSpPr txBox="1"/>
          <p:nvPr/>
        </p:nvSpPr>
        <p:spPr>
          <a:xfrm>
            <a:off x="404591" y="5136204"/>
            <a:ext cx="2859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alyssclassroom.co.uk</a:t>
            </a:r>
          </a:p>
        </p:txBody>
      </p:sp>
    </p:spTree>
    <p:extLst>
      <p:ext uri="{BB962C8B-B14F-4D97-AF65-F5344CB8AC3E}">
        <p14:creationId xmlns:p14="http://schemas.microsoft.com/office/powerpoint/2010/main" val="93706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49F1A5-6F89-AFDC-1FC1-61D7B6DA2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9F002F1B-7869-E0FD-4A81-85BF9E8BE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15095"/>
          <a:stretch>
            <a:fillRect/>
          </a:stretch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7854C5B-B87F-6AA4-B033-7825355FD9EE}"/>
              </a:ext>
            </a:extLst>
          </p:cNvPr>
          <p:cNvSpPr txBox="1">
            <a:spLocks/>
          </p:cNvSpPr>
          <p:nvPr/>
        </p:nvSpPr>
        <p:spPr>
          <a:xfrm>
            <a:off x="841864" y="1388538"/>
            <a:ext cx="10508272" cy="4080924"/>
          </a:xfrm>
          <a:prstGeom prst="roundRect">
            <a:avLst>
              <a:gd name="adj" fmla="val 1933"/>
            </a:avLst>
          </a:prstGeom>
          <a:solidFill>
            <a:schemeClr val="tx1">
              <a:lumMod val="75000"/>
              <a:lumOff val="25000"/>
              <a:alpha val="83137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0" lang="en-GB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 for your attention </a:t>
            </a:r>
            <a:r>
              <a:rPr lang="en-GB" sz="4100" dirty="0">
                <a:solidFill>
                  <a:prstClr val="white"/>
                </a:solidFill>
              </a:rPr>
              <a:t>(again)</a:t>
            </a:r>
            <a:r>
              <a:rPr kumimoji="0" lang="en-GB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! </a:t>
            </a:r>
          </a:p>
          <a:p>
            <a:pPr lvl="0">
              <a:defRPr/>
            </a:pPr>
            <a:endParaRPr lang="en-GB" sz="4500" b="1" dirty="0">
              <a:solidFill>
                <a:prstClr val="white"/>
              </a:solidFill>
              <a:latin typeface="+mn-lt"/>
            </a:endParaRPr>
          </a:p>
          <a:p>
            <a:pPr lvl="0">
              <a:defRPr/>
            </a:pPr>
            <a:r>
              <a:rPr kumimoji="0" lang="en-GB" sz="2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(and for playing your part in reducing Hepatitis A cases in the UK!)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78642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5A1868-40E6-2706-606B-FDECBB80B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3CF5BB-869F-044A-77E4-749F1576AC99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15095"/>
          <a:stretch>
            <a:fillRect/>
          </a:stretch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EA37BB6-9882-51B5-1F20-AFD96B5D863D}"/>
              </a:ext>
            </a:extLst>
          </p:cNvPr>
          <p:cNvSpPr txBox="1">
            <a:spLocks/>
          </p:cNvSpPr>
          <p:nvPr/>
        </p:nvSpPr>
        <p:spPr>
          <a:xfrm>
            <a:off x="531530" y="363330"/>
            <a:ext cx="5933872" cy="6131327"/>
          </a:xfrm>
          <a:prstGeom prst="roundRect">
            <a:avLst>
              <a:gd name="adj" fmla="val 1933"/>
            </a:avLst>
          </a:prstGeom>
          <a:solidFill>
            <a:schemeClr val="tx1">
              <a:lumMod val="75000"/>
              <a:lumOff val="25000"/>
              <a:alpha val="83137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500" b="1" dirty="0">
                <a:solidFill>
                  <a:prstClr val="white"/>
                </a:solidFill>
                <a:latin typeface="Calibri"/>
              </a:rPr>
              <a:t>Meet our </a:t>
            </a:r>
            <a:r>
              <a:rPr lang="en-GB" sz="4500" b="1" dirty="0" err="1">
                <a:solidFill>
                  <a:prstClr val="white"/>
                </a:solidFill>
                <a:latin typeface="Calibri"/>
              </a:rPr>
              <a:t>virussy</a:t>
            </a:r>
            <a:r>
              <a:rPr lang="en-GB" sz="4500" b="1" dirty="0">
                <a:solidFill>
                  <a:prstClr val="white"/>
                </a:solidFill>
                <a:latin typeface="Calibri"/>
              </a:rPr>
              <a:t> foe, </a:t>
            </a:r>
            <a:r>
              <a: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Hepatitis A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Non-enveloped RNA virus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Faecal–oral transmission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Incubation averages 28-30 days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Severe in adults, usually mild in children</a:t>
            </a:r>
            <a:r>
              <a:rPr lang="en-GB" sz="3700" dirty="0">
                <a:solidFill>
                  <a:prstClr val="white"/>
                </a:solidFill>
                <a:latin typeface="Calibri"/>
              </a:rPr>
              <a:t>-</a:t>
            </a:r>
            <a:r>
              <a:rPr kumimoji="0" lang="en-GB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often asymptomatic </a:t>
            </a:r>
          </a:p>
        </p:txBody>
      </p:sp>
      <p:pic>
        <p:nvPicPr>
          <p:cNvPr id="9" name="Picture 2" descr="Hepatitis A Virus (HAV) | FDA">
            <a:extLst>
              <a:ext uri="{FF2B5EF4-FFF2-40B4-BE49-F238E27FC236}">
                <a16:creationId xmlns:a16="http://schemas.microsoft.com/office/drawing/2014/main" id="{7B95DE15-A5E0-B2BC-80FC-AEA856246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99705" y="1145285"/>
            <a:ext cx="6857991" cy="456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903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2DD369-38A6-AB0D-5982-8FA2A90D4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3A83817A-D447-85EA-AF74-BA65C2AAB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4410" y="4577474"/>
            <a:ext cx="1291216" cy="16414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0BA098-A02D-2D57-1AFB-A58BF2C820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b="15095"/>
          <a:stretch>
            <a:fillRect/>
          </a:stretch>
        </p:blipFill>
        <p:spPr>
          <a:xfrm>
            <a:off x="0" y="0"/>
            <a:ext cx="12192000" cy="68579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572F44F-A603-5FB4-F62F-6ED1088B4FFE}"/>
              </a:ext>
            </a:extLst>
          </p:cNvPr>
          <p:cNvSpPr txBox="1">
            <a:spLocks/>
          </p:cNvSpPr>
          <p:nvPr/>
        </p:nvSpPr>
        <p:spPr>
          <a:xfrm>
            <a:off x="5836596" y="363331"/>
            <a:ext cx="5933872" cy="6131327"/>
          </a:xfrm>
          <a:prstGeom prst="roundRect">
            <a:avLst>
              <a:gd name="adj" fmla="val 1933"/>
            </a:avLst>
          </a:prstGeom>
          <a:solidFill>
            <a:schemeClr val="tx1">
              <a:lumMod val="75000"/>
              <a:lumOff val="25000"/>
              <a:alpha val="83137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Why are we talking about Hepatitis A?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Global burden: </a:t>
            </a:r>
            <a:r>
              <a:rPr kumimoji="0" lang="en-GB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~1.4 million </a:t>
            </a:r>
            <a:r>
              <a:rPr kumimoji="0" lang="en-GB" sz="3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reported</a:t>
            </a:r>
            <a:r>
              <a:rPr kumimoji="0" lang="en-GB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cases annually worldwide 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(at least)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100" dirty="0">
              <a:solidFill>
                <a:prstClr val="white"/>
              </a:solidFill>
              <a:latin typeface="Calibri"/>
            </a:endParaRPr>
          </a:p>
          <a:p>
            <a:pPr lvl="0" algn="l">
              <a:defRPr/>
            </a:pPr>
            <a:r>
              <a:rPr lang="en-GB" sz="3100" dirty="0">
                <a:solidFill>
                  <a:prstClr val="white"/>
                </a:solidFill>
                <a:latin typeface="+mn-lt"/>
              </a:rPr>
              <a:t>Endemic transmission persists in parts of Africa, Asia, and Latin America due to sanitation gaps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Large foodborne </a:t>
            </a:r>
            <a:r>
              <a:rPr kumimoji="0" lang="en-GB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outbreaks</a:t>
            </a:r>
            <a:r>
              <a:rPr kumimoji="0" lang="en-GB" sz="3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continue to occur globally via imported produce and frozen foods- and of course, travel</a:t>
            </a:r>
          </a:p>
        </p:txBody>
      </p:sp>
      <p:pic>
        <p:nvPicPr>
          <p:cNvPr id="4" name="Picture 3">
            <a:hlinkClick r:id="rId8"/>
            <a:extLst>
              <a:ext uri="{FF2B5EF4-FFF2-40B4-BE49-F238E27FC236}">
                <a16:creationId xmlns:a16="http://schemas.microsoft.com/office/drawing/2014/main" id="{8B4AB674-2188-C7A4-552A-8FC46188F8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890" y="370838"/>
            <a:ext cx="5090174" cy="250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hlinkClick r:id="rId10"/>
            <a:extLst>
              <a:ext uri="{FF2B5EF4-FFF2-40B4-BE49-F238E27FC236}">
                <a16:creationId xmlns:a16="http://schemas.microsoft.com/office/drawing/2014/main" id="{F1E7652B-F4AF-FA41-D6CC-61B69503DF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9184" y="3245126"/>
            <a:ext cx="3818228" cy="322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04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A34562-E308-7763-034C-EB84B0D69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epatitis A | Yellow Book | CDC">
            <a:hlinkClick r:id="rId4"/>
            <a:extLst>
              <a:ext uri="{FF2B5EF4-FFF2-40B4-BE49-F238E27FC236}">
                <a16:creationId xmlns:a16="http://schemas.microsoft.com/office/drawing/2014/main" id="{C36E7908-E0B7-D43E-35E1-AC891FC64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774" y="5158264"/>
            <a:ext cx="1824967" cy="102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D09E86-75CD-875C-1E7D-B119AA3B3A1D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b="15095"/>
          <a:stretch>
            <a:fillRect/>
          </a:stretch>
        </p:blipFill>
        <p:spPr>
          <a:xfrm>
            <a:off x="0" y="0"/>
            <a:ext cx="12192000" cy="68579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FCCDFEF-B58F-22C9-E281-9D985B8E3FF4}"/>
              </a:ext>
            </a:extLst>
          </p:cNvPr>
          <p:cNvSpPr txBox="1">
            <a:spLocks/>
          </p:cNvSpPr>
          <p:nvPr/>
        </p:nvSpPr>
        <p:spPr>
          <a:xfrm>
            <a:off x="412634" y="181664"/>
            <a:ext cx="6637506" cy="6494658"/>
          </a:xfrm>
          <a:prstGeom prst="roundRect">
            <a:avLst>
              <a:gd name="adj" fmla="val 1933"/>
            </a:avLst>
          </a:prstGeom>
          <a:solidFill>
            <a:schemeClr val="tx1">
              <a:lumMod val="75000"/>
              <a:lumOff val="25000"/>
              <a:alpha val="83137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Why is Hepatitis A a problem for the</a:t>
            </a:r>
            <a:r>
              <a:rPr lang="en-GB" sz="3700" b="1" dirty="0">
                <a:solidFill>
                  <a:prstClr val="white"/>
                </a:solidFill>
                <a:latin typeface="+mn-lt"/>
              </a:rPr>
              <a:t> UK</a:t>
            </a:r>
            <a:r>
              <a:rPr kumimoji="0" lang="en-GB" sz="3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? </a:t>
            </a: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(ever wondered why the vaccine is given on the NHS?)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~300–500 UK reported cases per year 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(BUT over 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800 lab-confirmed cases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 reported in E&amp;W 2024) 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500" dirty="0">
              <a:solidFill>
                <a:prstClr val="white"/>
              </a:solidFill>
              <a:latin typeface="+mn-lt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Significant MSM outbreaks</a:t>
            </a:r>
            <a:r>
              <a:rPr kumimoji="0" lang="en-GB" sz="2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 across the UK and Europe 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2016-2018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500" dirty="0">
              <a:solidFill>
                <a:prstClr val="white"/>
              </a:solidFill>
              <a:latin typeface="+mn-lt"/>
            </a:endParaRPr>
          </a:p>
          <a:p>
            <a:pPr algn="l">
              <a:defRPr/>
            </a:pPr>
            <a:r>
              <a:rPr lang="en-GB" sz="2900" b="1" dirty="0">
                <a:solidFill>
                  <a:prstClr val="white"/>
                </a:solidFill>
                <a:latin typeface="+mn-lt"/>
              </a:rPr>
              <a:t>Cyclical outbreaks </a:t>
            </a:r>
            <a:r>
              <a:rPr lang="en-GB" sz="2500" dirty="0">
                <a:solidFill>
                  <a:prstClr val="white"/>
                </a:solidFill>
                <a:latin typeface="+mn-lt"/>
              </a:rPr>
              <a:t>every few years as population susceptibility in non-endemic regions accumulates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Hits adults harder. 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Low childhood exposure = increasing adult susceptibility and more symptomatic disease</a:t>
            </a:r>
            <a:endParaRPr kumimoji="0" lang="en-GB" sz="3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3" name="Picture 2">
            <a:hlinkClick r:id="rId9"/>
            <a:extLst>
              <a:ext uri="{FF2B5EF4-FFF2-40B4-BE49-F238E27FC236}">
                <a16:creationId xmlns:a16="http://schemas.microsoft.com/office/drawing/2014/main" id="{15321A44-7492-79D6-C8FC-8656D0C07D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64682" y="363330"/>
            <a:ext cx="4823078" cy="613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41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FA5D88DD-FD52-CD5A-9C5A-ED4C00CEE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63337"/>
            <a:ext cx="1565987" cy="19907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888804-628C-30F6-E535-1A9D215D5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84394-FDE1-A3B6-5572-5A58387AA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epatitis A | Yellow Book | CDC">
            <a:hlinkClick r:id="rId5"/>
            <a:extLst>
              <a:ext uri="{FF2B5EF4-FFF2-40B4-BE49-F238E27FC236}">
                <a16:creationId xmlns:a16="http://schemas.microsoft.com/office/drawing/2014/main" id="{27FE86D4-2F43-5254-6C67-98E6465AC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14153F-E620-9959-F2ED-3F4C50AA4B09}"/>
              </a:ext>
            </a:extLst>
          </p:cNvPr>
          <p:cNvSpPr txBox="1"/>
          <p:nvPr/>
        </p:nvSpPr>
        <p:spPr>
          <a:xfrm>
            <a:off x="304800" y="5949358"/>
            <a:ext cx="4675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https://www.cdc.gov/yellow-book/hcp/travel-associated-infections-diseases/hepatitis-a.html</a:t>
            </a:r>
          </a:p>
        </p:txBody>
      </p:sp>
    </p:spTree>
    <p:extLst>
      <p:ext uri="{BB962C8B-B14F-4D97-AF65-F5344CB8AC3E}">
        <p14:creationId xmlns:p14="http://schemas.microsoft.com/office/powerpoint/2010/main" val="447097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39DB64-D013-B4A7-1180-16A1F23A1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582EE34-1E71-A7DE-DCFC-9B027EF4C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5095"/>
          <a:stretch>
            <a:fillRect/>
          </a:stretch>
        </p:blipFill>
        <p:spPr>
          <a:xfrm>
            <a:off x="0" y="-23758"/>
            <a:ext cx="12192000" cy="6915786"/>
          </a:xfrm>
          <a:prstGeom prst="rect">
            <a:avLst/>
          </a:prstGeom>
        </p:spPr>
      </p:pic>
      <p:pic>
        <p:nvPicPr>
          <p:cNvPr id="14" name="Picture 2" descr="Hepatitis A | Yellow Book | CDC">
            <a:hlinkClick r:id="rId5"/>
            <a:extLst>
              <a:ext uri="{FF2B5EF4-FFF2-40B4-BE49-F238E27FC236}">
                <a16:creationId xmlns:a16="http://schemas.microsoft.com/office/drawing/2014/main" id="{2C36FD9E-4467-9AE7-A39A-30BB1301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321" y="3104253"/>
            <a:ext cx="2075234" cy="116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70561E9-96D4-F719-F0E2-A7C43E3F1BAA}"/>
              </a:ext>
            </a:extLst>
          </p:cNvPr>
          <p:cNvSpPr txBox="1">
            <a:spLocks/>
          </p:cNvSpPr>
          <p:nvPr/>
        </p:nvSpPr>
        <p:spPr>
          <a:xfrm>
            <a:off x="51813" y="2457436"/>
            <a:ext cx="8654056" cy="2144871"/>
          </a:xfrm>
          <a:prstGeom prst="roundRect">
            <a:avLst>
              <a:gd name="adj" fmla="val 1933"/>
            </a:avLst>
          </a:prstGeom>
          <a:solidFill>
            <a:srgbClr val="000000">
              <a:alpha val="69804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Let’s talk about the vaccines</a:t>
            </a:r>
            <a:r>
              <a:rPr lang="en-GB" sz="7200" b="1" dirty="0">
                <a:solidFill>
                  <a:schemeClr val="bg1"/>
                </a:solidFill>
                <a:latin typeface="Calibri"/>
              </a:rPr>
              <a:t>!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6E71A2-43CC-BC56-6632-1454C5B9BAAA}"/>
              </a:ext>
            </a:extLst>
          </p:cNvPr>
          <p:cNvSpPr/>
          <p:nvPr/>
        </p:nvSpPr>
        <p:spPr>
          <a:xfrm>
            <a:off x="8738792" y="-13498"/>
            <a:ext cx="3557093" cy="690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0B4CA33-33D0-5117-8695-D79D2BD8FC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9786" y="1834123"/>
            <a:ext cx="3036380" cy="1853790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BAC64C79-A9B5-75E8-43F6-BA3A064A1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2" t="27582" r="15292" b="24592"/>
          <a:stretch>
            <a:fillRect/>
          </a:stretch>
        </p:blipFill>
        <p:spPr bwMode="auto">
          <a:xfrm>
            <a:off x="8944255" y="67869"/>
            <a:ext cx="2954865" cy="157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892FA5-F2D6-9907-9DB6-E4E473C53D0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9775" b="19993"/>
          <a:stretch>
            <a:fillRect/>
          </a:stretch>
        </p:blipFill>
        <p:spPr>
          <a:xfrm>
            <a:off x="8980224" y="3500960"/>
            <a:ext cx="3035942" cy="18285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610CB7-8A90-053A-C83A-50B2995703B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24198" b="20976"/>
          <a:stretch>
            <a:fillRect/>
          </a:stretch>
        </p:blipFill>
        <p:spPr>
          <a:xfrm>
            <a:off x="8944255" y="5206522"/>
            <a:ext cx="3074239" cy="168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78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BEA354-CE87-7F32-6EBB-AD6DCB852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6289AA-327C-EA7B-4940-74259E5F8F21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15095"/>
          <a:stretch>
            <a:fillRect/>
          </a:stretch>
        </p:blipFill>
        <p:spPr>
          <a:xfrm>
            <a:off x="0" y="-2"/>
            <a:ext cx="12192000" cy="68579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15C7C38-C545-8B4D-FD94-64249E1DABCB}"/>
              </a:ext>
            </a:extLst>
          </p:cNvPr>
          <p:cNvSpPr txBox="1">
            <a:spLocks/>
          </p:cNvSpPr>
          <p:nvPr/>
        </p:nvSpPr>
        <p:spPr>
          <a:xfrm>
            <a:off x="398834" y="363329"/>
            <a:ext cx="7485143" cy="6131327"/>
          </a:xfrm>
          <a:prstGeom prst="roundRect">
            <a:avLst>
              <a:gd name="adj" fmla="val 1933"/>
            </a:avLst>
          </a:prstGeom>
          <a:solidFill>
            <a:schemeClr val="tx1">
              <a:lumMod val="75000"/>
              <a:lumOff val="25000"/>
              <a:alpha val="83137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Sarah (29) received one dose of monovalent Hepatitis A vaccine in 2017 before travelling to Thailand. She is now travelling to Morocco in 4 weeks. She never returned for her second dose. 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300" b="1" dirty="0">
                <a:solidFill>
                  <a:prstClr val="white"/>
                </a:solidFill>
                <a:latin typeface="+mn-lt"/>
              </a:rPr>
              <a:t>So…</a:t>
            </a: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It’s been 9 years — shall we restart the course? What do you think?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</a:p>
          <a:p>
            <a:pPr marL="514350" lvl="0" indent="-514350" algn="l">
              <a:buFontTx/>
              <a:buAutoNum type="arabicPeriod"/>
              <a:defRPr/>
            </a:pPr>
            <a:r>
              <a:rPr lang="en-GB" sz="3300" dirty="0">
                <a:solidFill>
                  <a:prstClr val="white"/>
                </a:solidFill>
                <a:latin typeface="+mn-lt"/>
              </a:rPr>
              <a:t>Second dose now? </a:t>
            </a:r>
            <a:endParaRPr kumimoji="0" lang="en-GB" sz="33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  <a:p>
            <a:pPr marL="514350" lvl="0" indent="-514350" algn="l">
              <a:buFontTx/>
              <a:buAutoNum type="arabicPeriod"/>
              <a:defRPr/>
            </a:pPr>
            <a:r>
              <a:rPr kumimoji="0" lang="en-GB" sz="33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Or </a:t>
            </a:r>
            <a:r>
              <a:rPr lang="en-GB" sz="3300" dirty="0">
                <a:solidFill>
                  <a:prstClr val="white"/>
                </a:solidFill>
                <a:latin typeface="+mn-lt"/>
              </a:rPr>
              <a:t>Restart? </a:t>
            </a:r>
            <a:endParaRPr kumimoji="0" lang="en-GB" sz="33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0AEFC9-8C67-777F-1620-5BD8EA4AF6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282811" y="1089491"/>
            <a:ext cx="3509253" cy="4679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4733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C7C809-66DD-7E71-4B34-C8215CD46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B00158-39C7-7F55-995C-3D6C11B73CB3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15095"/>
          <a:stretch>
            <a:fillRect/>
          </a:stretch>
        </p:blipFill>
        <p:spPr>
          <a:xfrm>
            <a:off x="0" y="-1"/>
            <a:ext cx="12192000" cy="68579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4D47B4A-7766-B8C3-D59E-DDAF4127BC3F}"/>
              </a:ext>
            </a:extLst>
          </p:cNvPr>
          <p:cNvSpPr txBox="1">
            <a:spLocks/>
          </p:cNvSpPr>
          <p:nvPr/>
        </p:nvSpPr>
        <p:spPr>
          <a:xfrm>
            <a:off x="4580735" y="695522"/>
            <a:ext cx="7301398" cy="5466945"/>
          </a:xfrm>
          <a:prstGeom prst="roundRect">
            <a:avLst>
              <a:gd name="adj" fmla="val 1933"/>
            </a:avLst>
          </a:prstGeom>
          <a:solidFill>
            <a:schemeClr val="tx1">
              <a:lumMod val="75000"/>
              <a:lumOff val="25000"/>
              <a:alpha val="83137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Daniel (22) is travelling to India. He had two paediatric Hep A vaccines aged 13 and 14. A colleague says;</a:t>
            </a:r>
            <a:r>
              <a:rPr lang="en-GB" sz="3300" dirty="0">
                <a:solidFill>
                  <a:prstClr val="white"/>
                </a:solidFill>
                <a:latin typeface="+mn-lt"/>
              </a:rPr>
              <a:t> “</a:t>
            </a:r>
            <a:r>
              <a:rPr kumimoji="0" lang="en-GB" sz="33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Those were child doses - he needs adult ones now.” </a:t>
            </a:r>
          </a:p>
          <a:p>
            <a:pPr algn="l">
              <a:defRPr/>
            </a:pPr>
            <a:endParaRPr lang="en-GB" sz="3300" b="1" dirty="0">
              <a:solidFill>
                <a:prstClr val="white"/>
              </a:solidFill>
              <a:latin typeface="+mn-lt"/>
            </a:endParaRPr>
          </a:p>
          <a:p>
            <a:pPr algn="l">
              <a:defRPr/>
            </a:pPr>
            <a:r>
              <a:rPr lang="en-GB" sz="3300" b="1" dirty="0">
                <a:solidFill>
                  <a:prstClr val="white"/>
                </a:solidFill>
                <a:latin typeface="+mn-lt"/>
              </a:rPr>
              <a:t>So…what do you think? </a:t>
            </a:r>
          </a:p>
          <a:p>
            <a:pPr marL="514350" indent="-514350" algn="l">
              <a:buAutoNum type="arabicPeriod"/>
              <a:defRPr/>
            </a:pPr>
            <a:r>
              <a:rPr lang="en-GB" sz="3300" dirty="0">
                <a:solidFill>
                  <a:prstClr val="white"/>
                </a:solidFill>
                <a:latin typeface="+mn-lt"/>
              </a:rPr>
              <a:t>Repeat whole course using adult vaccines? </a:t>
            </a:r>
          </a:p>
          <a:p>
            <a:pPr marL="514350" indent="-514350" algn="l">
              <a:buAutoNum type="arabicPeriod"/>
              <a:defRPr/>
            </a:pPr>
            <a:r>
              <a:rPr lang="en-GB" sz="3300" dirty="0">
                <a:solidFill>
                  <a:prstClr val="white"/>
                </a:solidFill>
                <a:latin typeface="+mn-lt"/>
              </a:rPr>
              <a:t>One adult booster? </a:t>
            </a:r>
          </a:p>
          <a:p>
            <a:pPr marL="514350" indent="-514350" algn="l">
              <a:buAutoNum type="arabicPeriod"/>
              <a:defRPr/>
            </a:pPr>
            <a:r>
              <a:rPr lang="en-GB" sz="3300" dirty="0">
                <a:solidFill>
                  <a:prstClr val="white"/>
                </a:solidFill>
                <a:latin typeface="+mn-lt"/>
              </a:rPr>
              <a:t>Nothing – he’s nicely protected?</a:t>
            </a:r>
            <a:endParaRPr kumimoji="0" lang="en-GB" sz="33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1E8AA1-E0B6-B481-C481-D3C88244E7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44013"/>
          <a:stretch>
            <a:fillRect/>
          </a:stretch>
        </p:blipFill>
        <p:spPr>
          <a:xfrm>
            <a:off x="497661" y="1182518"/>
            <a:ext cx="3773208" cy="4492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9013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1B4D01-32ED-2AAB-B321-8899FB3AA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8EEA281-8225-F680-9DA5-C528AF265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5095"/>
          <a:stretch>
            <a:fillRect/>
          </a:stretch>
        </p:blipFill>
        <p:spPr>
          <a:xfrm>
            <a:off x="0" y="0"/>
            <a:ext cx="12192000" cy="68579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5BFECD3-9E1E-B848-13DB-FA9D8D142384}"/>
              </a:ext>
            </a:extLst>
          </p:cNvPr>
          <p:cNvSpPr txBox="1">
            <a:spLocks/>
          </p:cNvSpPr>
          <p:nvPr/>
        </p:nvSpPr>
        <p:spPr>
          <a:xfrm>
            <a:off x="720928" y="270792"/>
            <a:ext cx="10750144" cy="6316406"/>
          </a:xfrm>
          <a:prstGeom prst="roundRect">
            <a:avLst>
              <a:gd name="adj" fmla="val 1933"/>
            </a:avLst>
          </a:prstGeom>
          <a:solidFill>
            <a:schemeClr val="tx1">
              <a:lumMod val="75000"/>
              <a:lumOff val="25000"/>
              <a:alpha val="83137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Knowing a bit of Immunology really helps here 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(and some key ‘rules’)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First dose = </a:t>
            </a: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primes immune memory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Seroconversion &gt;95% within 2–4 weeks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dose = </a:t>
            </a: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durability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Evidence suggests protection at least 25 years, </a:t>
            </a:r>
            <a:r>
              <a:rPr lang="en-GB" sz="2900" dirty="0">
                <a:solidFill>
                  <a:prstClr val="white"/>
                </a:solidFill>
                <a:latin typeface="+mn-lt"/>
              </a:rPr>
              <a:t>li</a:t>
            </a:r>
            <a:r>
              <a:rPr kumimoji="0" lang="en-GB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kely</a:t>
            </a:r>
            <a:r>
              <a:rPr kumimoji="0" lang="en-GB" sz="2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lifelong, after two doses (of age-appropriate vaccine). Even one dose gives long-lasting protection. 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If a second dose is delayed by years, the</a:t>
            </a:r>
            <a:r>
              <a:rPr kumimoji="0" lang="en-GB" sz="29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general rule is that </a:t>
            </a:r>
            <a:r>
              <a:rPr kumimoji="0" lang="en-GB" sz="2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we do NOT restart.</a:t>
            </a:r>
            <a:endParaRPr kumimoji="0" lang="en-GB" sz="3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81905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102C94E1-7D44-4106-BFBC-50F2440235D5}" vid="{3C881087-1C28-43F9-BAD8-7C05D1D67D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8052CC222B2D44B56F68B1DE4E511C" ma:contentTypeVersion="16" ma:contentTypeDescription="Create a new document." ma:contentTypeScope="" ma:versionID="df61a6d495e9fc64e0548422e72718c1">
  <xsd:schema xmlns:xsd="http://www.w3.org/2001/XMLSchema" xmlns:xs="http://www.w3.org/2001/XMLSchema" xmlns:p="http://schemas.microsoft.com/office/2006/metadata/properties" xmlns:ns1="http://schemas.microsoft.com/sharepoint/v3" xmlns:ns2="663f3f67-3798-47e6-bf8e-655da91c8724" xmlns:ns3="d2debbc2-b574-499b-bd69-77b06b27278a" targetNamespace="http://schemas.microsoft.com/office/2006/metadata/properties" ma:root="true" ma:fieldsID="489482fefaf8db08b1d2373bb70df101" ns1:_="" ns2:_="" ns3:_="">
    <xsd:import namespace="http://schemas.microsoft.com/sharepoint/v3"/>
    <xsd:import namespace="663f3f67-3798-47e6-bf8e-655da91c8724"/>
    <xsd:import namespace="d2debbc2-b574-499b-bd69-77b06b2727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f3f67-3798-47e6-bf8e-655da91c87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debbc2-b574-499b-bd69-77b06b27278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663f3f67-3798-47e6-bf8e-655da91c872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63CB1F-C1A7-4E9E-BCB8-F5E553228183}"/>
</file>

<file path=customXml/itemProps2.xml><?xml version="1.0" encoding="utf-8"?>
<ds:datastoreItem xmlns:ds="http://schemas.openxmlformats.org/officeDocument/2006/customXml" ds:itemID="{CFB70BC2-740D-4702-B13C-8513F010528A}"/>
</file>

<file path=customXml/itemProps3.xml><?xml version="1.0" encoding="utf-8"?>
<ds:datastoreItem xmlns:ds="http://schemas.openxmlformats.org/officeDocument/2006/customXml" ds:itemID="{A72D4E1D-648C-4AC8-AB52-3C96EC6E6BC7}"/>
</file>

<file path=docProps/app.xml><?xml version="1.0" encoding="utf-8"?>
<Properties xmlns="http://schemas.openxmlformats.org/officeDocument/2006/extended-properties" xmlns:vt="http://schemas.openxmlformats.org/officeDocument/2006/docPropsVTypes">
  <TotalTime>2481</TotalTime>
  <Words>2164</Words>
  <Application>Microsoft Office PowerPoint</Application>
  <PresentationFormat>Widescreen</PresentationFormat>
  <Paragraphs>205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Alys Bunce</dc:creator>
  <cp:lastModifiedBy>Alys Bunce</cp:lastModifiedBy>
  <cp:revision>34</cp:revision>
  <cp:lastPrinted>2026-03-02T23:35:06Z</cp:lastPrinted>
  <dcterms:created xsi:type="dcterms:W3CDTF">2026-02-21T10:47:27Z</dcterms:created>
  <dcterms:modified xsi:type="dcterms:W3CDTF">2026-03-03T00:32:55Z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0x010100828052CC222B2D44B56F68B1DE4E511C</vt:lpwstr>
  </property>
</Properties>
</file>